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61" r:id="rId2"/>
    <p:sldId id="264" r:id="rId3"/>
    <p:sldId id="269" r:id="rId4"/>
    <p:sldId id="271" r:id="rId5"/>
    <p:sldId id="278" r:id="rId6"/>
    <p:sldId id="272" r:id="rId7"/>
    <p:sldId id="288" r:id="rId8"/>
    <p:sldId id="295" r:id="rId9"/>
    <p:sldId id="289" r:id="rId10"/>
    <p:sldId id="268" r:id="rId11"/>
    <p:sldId id="265" r:id="rId12"/>
    <p:sldId id="270" r:id="rId13"/>
    <p:sldId id="287" r:id="rId14"/>
    <p:sldId id="266" r:id="rId15"/>
    <p:sldId id="267" r:id="rId16"/>
    <p:sldId id="273" r:id="rId17"/>
    <p:sldId id="274" r:id="rId18"/>
    <p:sldId id="275" r:id="rId19"/>
    <p:sldId id="285" r:id="rId20"/>
    <p:sldId id="286" r:id="rId21"/>
    <p:sldId id="276" r:id="rId22"/>
    <p:sldId id="279" r:id="rId23"/>
    <p:sldId id="291" r:id="rId24"/>
    <p:sldId id="292" r:id="rId25"/>
    <p:sldId id="296" r:id="rId26"/>
    <p:sldId id="293" r:id="rId27"/>
    <p:sldId id="277" r:id="rId28"/>
    <p:sldId id="280" r:id="rId29"/>
    <p:sldId id="281" r:id="rId30"/>
    <p:sldId id="283" r:id="rId31"/>
    <p:sldId id="282" r:id="rId3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E6E6E"/>
    <a:srgbClr val="7C4218"/>
    <a:srgbClr val="7C1212"/>
    <a:srgbClr val="7E0000"/>
    <a:srgbClr val="8E0000"/>
    <a:srgbClr val="EEEEEE"/>
    <a:srgbClr val="A80C47"/>
    <a:srgbClr val="5418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08" autoAdjust="0"/>
    <p:restoredTop sz="80458" autoAdjust="0"/>
  </p:normalViewPr>
  <p:slideViewPr>
    <p:cSldViewPr>
      <p:cViewPr>
        <p:scale>
          <a:sx n="69" d="100"/>
          <a:sy n="69" d="100"/>
        </p:scale>
        <p:origin x="192" y="162"/>
      </p:cViewPr>
      <p:guideLst>
        <p:guide orient="horz" pos="644"/>
        <p:guide orient="horz" pos="3974"/>
        <p:guide pos="657"/>
        <p:guide pos="5103"/>
        <p:guide pos="884"/>
      </p:guideLst>
    </p:cSldViewPr>
  </p:slideViewPr>
  <p:outlineViewPr>
    <p:cViewPr>
      <p:scale>
        <a:sx n="33" d="100"/>
        <a:sy n="33" d="100"/>
      </p:scale>
      <p:origin x="48" y="21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LLa\Documents\KVL\Speciale\Data%20til%20specialet\Speciale%20data%20(Gemt%20automatisk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La\Documents\KVL\Speciale\Data%20til%20specialet\Speciale%20data%20(Gemt%20automatisk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eLLa\Documents\KVL\Speciale\Data%20til%20specialet\Speciale%20data%20(Gemt%20automatisk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La\Documents\KVL\Speciale\Data%20til%20specialet\Speciale%20data%20(Gemt%20automatisk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La\Documents\KVL\Speciale\Data%20til%20specialet\Speciale%20data%20(Gemt%20automatisk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eLLa\Documents\KVL\Speciale\Data%20til%20specialet\Speciale%20data%20(Gemt%20automatisk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eLLa\Documents\KVL\Speciale\Data%20til%20specialet\Speciale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v>Parascarisæg</c:v>
          </c:tx>
          <c:spPr>
            <a:solidFill>
              <a:srgbClr val="541800"/>
            </a:solidFill>
          </c:spPr>
          <c:errBars>
            <c:errBarType val="both"/>
            <c:errValType val="fixedVal"/>
            <c:val val="2.1300000000000006E-2"/>
          </c:errBars>
          <c:val>
            <c:numRef>
              <c:f>'FECRT spolorm'!$J$84</c:f>
              <c:numCache>
                <c:formatCode>0.00%</c:formatCode>
                <c:ptCount val="1"/>
                <c:pt idx="0">
                  <c:v>0.96869059210831721</c:v>
                </c:pt>
              </c:numCache>
            </c:numRef>
          </c:val>
        </c:ser>
        <c:ser>
          <c:idx val="1"/>
          <c:order val="1"/>
          <c:tx>
            <c:v>Strongylideæg</c:v>
          </c:tx>
          <c:spPr>
            <a:solidFill>
              <a:schemeClr val="accent4"/>
            </a:solidFill>
          </c:spPr>
          <c:val>
            <c:numRef>
              <c:f>'FECRT spolorm'!$J$91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gapWidth val="75"/>
        <c:overlap val="-25"/>
        <c:axId val="57324288"/>
        <c:axId val="57325824"/>
      </c:barChart>
      <c:catAx>
        <c:axId val="57324288"/>
        <c:scaling>
          <c:orientation val="minMax"/>
        </c:scaling>
        <c:axPos val="b"/>
        <c:majorTickMark val="none"/>
        <c:tickLblPos val="none"/>
        <c:crossAx val="57325824"/>
        <c:crosses val="autoZero"/>
        <c:auto val="1"/>
        <c:lblAlgn val="ctr"/>
        <c:lblOffset val="100"/>
      </c:catAx>
      <c:valAx>
        <c:axId val="57325824"/>
        <c:scaling>
          <c:orientation val="minMax"/>
          <c:min val="0.88000000000000211"/>
        </c:scaling>
        <c:axPos val="l"/>
        <c:numFmt formatCode="0.00%" sourceLinked="1"/>
        <c:majorTickMark val="none"/>
        <c:tickLblPos val="nextTo"/>
        <c:crossAx val="57324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8404296662374959E-2"/>
          <c:y val="0.91532588255318437"/>
          <c:w val="0.92159570333762508"/>
          <c:h val="6.6381066569237743E-2"/>
        </c:manualLayout>
      </c:layout>
    </c:legend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8"/>
  <c:chart>
    <c:title>
      <c:tx>
        <c:rich>
          <a:bodyPr/>
          <a:lstStyle/>
          <a:p>
            <a:pPr>
              <a:defRPr/>
            </a:pPr>
            <a:r>
              <a:rPr lang="en-US" sz="1400" dirty="0" err="1">
                <a:solidFill>
                  <a:schemeClr val="tx2"/>
                </a:solidFill>
              </a:rPr>
              <a:t>Effekt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på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individniveau</a:t>
            </a:r>
            <a:endParaRPr lang="en-US" sz="14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6512967356937792"/>
          <c:y val="2.010073051119428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'FECRT spolorm'!$J$1</c:f>
              <c:strCache>
                <c:ptCount val="1"/>
                <c:pt idx="0">
                  <c:v>Effekt</c:v>
                </c:pt>
              </c:strCache>
            </c:strRef>
          </c:tx>
          <c:spPr>
            <a:solidFill>
              <a:srgbClr val="541800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olSlant"/>
              <a:bevelB w="165100" prst="coolSlant"/>
            </a:sp3d>
          </c:spPr>
          <c:dPt>
            <c:idx val="2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4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8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9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10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11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12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13"/>
            <c:spPr>
              <a:solidFill>
                <a:srgbClr val="A80C47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1"/>
            <c:spPr>
              <a:solidFill>
                <a:srgbClr val="EEEEEE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2"/>
            <c:spPr>
              <a:solidFill>
                <a:srgbClr val="EEEEEE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6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7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8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29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0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1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2"/>
            <c:spPr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6"/>
            <c:spPr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7"/>
            <c:spPr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39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40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41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42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1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4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5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6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7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58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65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66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67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68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69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0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1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2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3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4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5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6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dPt>
            <c:idx val="77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  <a:bevelB w="165100" prst="coolSlant"/>
              </a:sp3d>
            </c:spPr>
          </c:dPt>
          <c:val>
            <c:numRef>
              <c:f>'FECRT spolorm'!$J$2:$J$80</c:f>
              <c:numCache>
                <c:formatCode>0.00%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0.93333333333333335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0.66666666666666663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0.8</c:v>
                </c:pt>
                <c:pt idx="28">
                  <c:v>0.75000000000000266</c:v>
                </c:pt>
                <c:pt idx="29">
                  <c:v>1</c:v>
                </c:pt>
                <c:pt idx="30">
                  <c:v>0.53846153846153844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0.71428571428571463</c:v>
                </c:pt>
                <c:pt idx="54">
                  <c:v>0.85714285714285765</c:v>
                </c:pt>
                <c:pt idx="55">
                  <c:v>0.60000000000000064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0.66666666666666663</c:v>
                </c:pt>
                <c:pt idx="78">
                  <c:v>1</c:v>
                </c:pt>
              </c:numCache>
            </c:numRef>
          </c:val>
        </c:ser>
        <c:gapWidth val="8"/>
        <c:axId val="58597760"/>
        <c:axId val="58599296"/>
      </c:barChart>
      <c:catAx>
        <c:axId val="58597760"/>
        <c:scaling>
          <c:orientation val="minMax"/>
        </c:scaling>
        <c:delete val="1"/>
        <c:axPos val="b"/>
        <c:majorTickMark val="none"/>
        <c:tickLblPos val="nextTo"/>
        <c:crossAx val="58599296"/>
        <c:crosses val="autoZero"/>
        <c:auto val="1"/>
        <c:lblAlgn val="ctr"/>
        <c:lblOffset val="100"/>
      </c:catAx>
      <c:valAx>
        <c:axId val="58599296"/>
        <c:scaling>
          <c:orientation val="minMax"/>
          <c:max val="1"/>
        </c:scaling>
        <c:axPos val="l"/>
        <c:numFmt formatCode="0.00%" sourceLinked="1"/>
        <c:tickLblPos val="nextTo"/>
        <c:crossAx val="5859776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dirty="0" err="1">
                <a:solidFill>
                  <a:schemeClr val="tx2"/>
                </a:solidFill>
              </a:rPr>
              <a:t>Effekt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på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besætningsniveau</a:t>
            </a:r>
            <a:endParaRPr lang="en-US" sz="16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7925750654846206"/>
          <c:y val="5.739027063812223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'FECRT spolorm'!$K$2</c:f>
              <c:strCache>
                <c:ptCount val="1"/>
                <c:pt idx="0">
                  <c:v>Besætning C, 3 heste</c:v>
                </c:pt>
              </c:strCache>
            </c:strRef>
          </c:tx>
          <c:spPr>
            <a:solidFill>
              <a:srgbClr val="C00000"/>
            </a:solidFill>
          </c:spPr>
          <c:errBars>
            <c:errBarType val="both"/>
            <c:errValType val="cust"/>
            <c:plus>
              <c:numRef>
                <c:f>'FECRT spolorm'!$P$2:$P$10</c:f>
                <c:numCache>
                  <c:formatCode>General</c:formatCode>
                  <c:ptCount val="9"/>
                  <c:pt idx="3">
                    <c:v>0.13416993387936751</c:v>
                  </c:pt>
                  <c:pt idx="7">
                    <c:v>0.15274482823260321</c:v>
                  </c:pt>
                  <c:pt idx="8">
                    <c:v>5.0255486783078555E-2</c:v>
                  </c:pt>
                </c:numCache>
              </c:numRef>
            </c:plus>
            <c:minus>
              <c:numRef>
                <c:f>'FECRT spolorm'!$P$2:$P$10</c:f>
                <c:numCache>
                  <c:formatCode>General</c:formatCode>
                  <c:ptCount val="9"/>
                  <c:pt idx="3">
                    <c:v>0.13416993387936751</c:v>
                  </c:pt>
                  <c:pt idx="7">
                    <c:v>0.15274482823260321</c:v>
                  </c:pt>
                  <c:pt idx="8">
                    <c:v>5.0255486783078555E-2</c:v>
                  </c:pt>
                </c:numCache>
              </c:numRef>
            </c:minus>
          </c:errBars>
          <c:val>
            <c:numRef>
              <c:f>'FECRT spolorm'!$L$2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'FECRT spolorm'!$K$3</c:f>
              <c:strCache>
                <c:ptCount val="1"/>
                <c:pt idx="0">
                  <c:v>Besætnining F, 7 heste</c:v>
                </c:pt>
              </c:strCache>
            </c:strRef>
          </c:tx>
          <c:spPr>
            <a:solidFill>
              <a:srgbClr val="A80C47"/>
            </a:solidFill>
          </c:spPr>
          <c:val>
            <c:numRef>
              <c:f>'FECRT spolorm'!$L$3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'FECRT spolorm'!$K$4</c:f>
              <c:strCache>
                <c:ptCount val="1"/>
                <c:pt idx="0">
                  <c:v>Besætning M, 3 heste</c:v>
                </c:pt>
              </c:strCache>
            </c:strRef>
          </c:tx>
          <c:val>
            <c:numRef>
              <c:f>'FECRT spolorm'!$L$4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'FECRT spolorm'!$K$5</c:f>
              <c:strCache>
                <c:ptCount val="1"/>
                <c:pt idx="0">
                  <c:v>Besæning R, 7 heste</c:v>
                </c:pt>
              </c:strCache>
            </c:strRef>
          </c:tx>
          <c:errBars>
            <c:errBarType val="both"/>
            <c:errValType val="cust"/>
            <c:plus>
              <c:numRef>
                <c:f>'FECRT spolorm'!$P$5</c:f>
                <c:numCache>
                  <c:formatCode>General</c:formatCode>
                  <c:ptCount val="1"/>
                  <c:pt idx="0">
                    <c:v>0.13416993387936751</c:v>
                  </c:pt>
                </c:numCache>
              </c:numRef>
            </c:plus>
            <c:minus>
              <c:numRef>
                <c:f>'FECRT spolorm'!$P$5</c:f>
                <c:numCache>
                  <c:formatCode>General</c:formatCode>
                  <c:ptCount val="1"/>
                  <c:pt idx="0">
                    <c:v>0.13416993387936751</c:v>
                  </c:pt>
                </c:numCache>
              </c:numRef>
            </c:minus>
          </c:errBars>
          <c:val>
            <c:numRef>
              <c:f>'FECRT spolorm'!$L$5</c:f>
              <c:numCache>
                <c:formatCode>0.00%</c:formatCode>
                <c:ptCount val="1"/>
                <c:pt idx="0">
                  <c:v>0.86978021978021969</c:v>
                </c:pt>
              </c:numCache>
            </c:numRef>
          </c:val>
        </c:ser>
        <c:ser>
          <c:idx val="4"/>
          <c:order val="4"/>
          <c:tx>
            <c:strRef>
              <c:f>'FECRT spolorm'!$K$6</c:f>
              <c:strCache>
                <c:ptCount val="1"/>
                <c:pt idx="0">
                  <c:v>Besætning V, 2 heste</c:v>
                </c:pt>
              </c:strCache>
            </c:strRef>
          </c:tx>
          <c:val>
            <c:numRef>
              <c:f>'FECRT spolorm'!$L$6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'FECRT spolorm'!$K$7</c:f>
              <c:strCache>
                <c:ptCount val="1"/>
                <c:pt idx="0">
                  <c:v>Besætning X, 4 heste</c:v>
                </c:pt>
              </c:strCache>
            </c:strRef>
          </c:tx>
          <c:val>
            <c:numRef>
              <c:f>'FECRT spolorm'!$L$7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'FECRT spolorm'!$K$8</c:f>
              <c:strCache>
                <c:ptCount val="1"/>
                <c:pt idx="0">
                  <c:v>Besætning AH, 2 heste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val>
            <c:numRef>
              <c:f>'FECRT spolorm'!$L$8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'FECRT spolorm'!$K$9</c:f>
              <c:strCache>
                <c:ptCount val="1"/>
                <c:pt idx="0">
                  <c:v>Besætning AL, 5 heste</c:v>
                </c:pt>
              </c:strCache>
            </c:strRef>
          </c:tx>
          <c:errBars>
            <c:errBarType val="both"/>
            <c:errValType val="cust"/>
            <c:plus>
              <c:numRef>
                <c:f>'FECRT spolorm'!$P$9</c:f>
                <c:numCache>
                  <c:formatCode>General</c:formatCode>
                  <c:ptCount val="1"/>
                  <c:pt idx="0">
                    <c:v>0.15274482823260321</c:v>
                  </c:pt>
                </c:numCache>
              </c:numRef>
            </c:plus>
            <c:minus>
              <c:numRef>
                <c:f>'FECRT spolorm'!$P$9</c:f>
                <c:numCache>
                  <c:formatCode>General</c:formatCode>
                  <c:ptCount val="1"/>
                  <c:pt idx="0">
                    <c:v>0.15274482823260321</c:v>
                  </c:pt>
                </c:numCache>
              </c:numRef>
            </c:minus>
          </c:errBars>
          <c:val>
            <c:numRef>
              <c:f>'FECRT spolorm'!$L$9</c:f>
              <c:numCache>
                <c:formatCode>0.00%</c:formatCode>
                <c:ptCount val="1"/>
                <c:pt idx="0">
                  <c:v>0.89142857142857435</c:v>
                </c:pt>
              </c:numCache>
            </c:numRef>
          </c:val>
        </c:ser>
        <c:ser>
          <c:idx val="8"/>
          <c:order val="8"/>
          <c:tx>
            <c:strRef>
              <c:f>'FECRT spolorm'!$K$10</c:f>
              <c:strCache>
                <c:ptCount val="1"/>
                <c:pt idx="0">
                  <c:v>Besætning AS, 13 heste</c:v>
                </c:pt>
              </c:strCache>
            </c:strRef>
          </c:tx>
          <c:errBars>
            <c:errBarType val="both"/>
            <c:errValType val="cust"/>
            <c:plus>
              <c:numRef>
                <c:f>'FECRT spolorm'!$P$10</c:f>
                <c:numCache>
                  <c:formatCode>General</c:formatCode>
                  <c:ptCount val="1"/>
                  <c:pt idx="0">
                    <c:v>5.0255486783078555E-2</c:v>
                  </c:pt>
                </c:numCache>
              </c:numRef>
            </c:plus>
            <c:minus>
              <c:numRef>
                <c:f>'FECRT spolorm'!$P$10</c:f>
                <c:numCache>
                  <c:formatCode>General</c:formatCode>
                  <c:ptCount val="1"/>
                  <c:pt idx="0">
                    <c:v>5.0255486783078555E-2</c:v>
                  </c:pt>
                </c:numCache>
              </c:numRef>
            </c:minus>
          </c:errBars>
          <c:val>
            <c:numRef>
              <c:f>'FECRT spolorm'!$L$10</c:f>
              <c:numCache>
                <c:formatCode>0.00%</c:formatCode>
                <c:ptCount val="1"/>
                <c:pt idx="0">
                  <c:v>0.97435897435897723</c:v>
                </c:pt>
              </c:numCache>
            </c:numRef>
          </c:val>
        </c:ser>
        <c:gapWidth val="20"/>
        <c:overlap val="-15"/>
        <c:axId val="58652928"/>
        <c:axId val="58667008"/>
      </c:barChart>
      <c:catAx>
        <c:axId val="58652928"/>
        <c:scaling>
          <c:orientation val="minMax"/>
        </c:scaling>
        <c:delete val="1"/>
        <c:axPos val="b"/>
        <c:tickLblPos val="nextTo"/>
        <c:crossAx val="58667008"/>
        <c:crosses val="autoZero"/>
        <c:auto val="1"/>
        <c:lblAlgn val="ctr"/>
        <c:lblOffset val="100"/>
      </c:catAx>
      <c:valAx>
        <c:axId val="58667008"/>
        <c:scaling>
          <c:orientation val="minMax"/>
          <c:max val="1.05"/>
          <c:min val="0.5"/>
        </c:scaling>
        <c:axPos val="l"/>
        <c:numFmt formatCode="0.00%" sourceLinked="1"/>
        <c:tickLblPos val="nextTo"/>
        <c:crossAx val="5865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4365074869524"/>
          <c:y val="0.29805537627468892"/>
          <c:w val="0.1805402292339357"/>
          <c:h val="0.65687072415128733"/>
        </c:manualLayout>
      </c:layout>
      <c:txPr>
        <a:bodyPr/>
        <a:lstStyle/>
        <a:p>
          <a:pPr>
            <a:defRPr sz="800"/>
          </a:pPr>
          <a:endParaRPr lang="da-DK"/>
        </a:p>
      </c:txPr>
    </c:legend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4"/>
  <c:chart>
    <c:autoTitleDeleted val="1"/>
    <c:plotArea>
      <c:layout>
        <c:manualLayout>
          <c:layoutTarget val="inner"/>
          <c:xMode val="edge"/>
          <c:yMode val="edge"/>
          <c:x val="0.10814157623266664"/>
          <c:y val="8.9479141096692763E-2"/>
          <c:w val="0.78377804630166825"/>
          <c:h val="0.81666628939143648"/>
        </c:manualLayout>
      </c:layout>
      <c:lineChart>
        <c:grouping val="standard"/>
        <c:ser>
          <c:idx val="0"/>
          <c:order val="0"/>
          <c:tx>
            <c:v>Besætning 1</c:v>
          </c:tx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sammendrag'!$I$2:$M$2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v>Besætning 2</c:v>
          </c:tx>
          <c:errBars>
            <c:errDir val="y"/>
            <c:errBarType val="both"/>
            <c:errValType val="cust"/>
            <c:plus>
              <c:numRef>
                <c:f>'ERP sammendrag'!$I$22:$M$22</c:f>
                <c:numCache>
                  <c:formatCode>General</c:formatCode>
                  <c:ptCount val="5"/>
                  <c:pt idx="3">
                    <c:v>0.10100000000000009</c:v>
                  </c:pt>
                  <c:pt idx="4">
                    <c:v>0.17500000000000004</c:v>
                  </c:pt>
                </c:numCache>
              </c:numRef>
            </c:plus>
            <c:minus>
              <c:numRef>
                <c:f>'ERP sammendrag'!$I$22:$M$22</c:f>
                <c:numCache>
                  <c:formatCode>General</c:formatCode>
                  <c:ptCount val="5"/>
                  <c:pt idx="3">
                    <c:v>0.10100000000000009</c:v>
                  </c:pt>
                  <c:pt idx="4">
                    <c:v>0.17500000000000004</c:v>
                  </c:pt>
                </c:numCache>
              </c:numRef>
            </c:minus>
            <c:spPr>
              <a:ln>
                <a:solidFill>
                  <a:schemeClr val="tx2"/>
                </a:solidFill>
              </a:ln>
            </c:spPr>
          </c:errBars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sammendrag'!$I$3:$M$3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0.94805194805194759</c:v>
                </c:pt>
                <c:pt idx="4">
                  <c:v>0.89580187254606103</c:v>
                </c:pt>
              </c:numCache>
            </c:numRef>
          </c:val>
        </c:ser>
        <c:ser>
          <c:idx val="2"/>
          <c:order val="2"/>
          <c:tx>
            <c:v>Besætning 3</c:v>
          </c:tx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sammendrag'!$I$4:$M$4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v>Besætning 4</c:v>
          </c:tx>
          <c:errBars>
            <c:errDir val="y"/>
            <c:errBarType val="both"/>
            <c:errValType val="cust"/>
            <c:plus>
              <c:numRef>
                <c:f>'ERP sammendrag'!$I$23:$M$23</c:f>
                <c:numCache>
                  <c:formatCode>General</c:formatCode>
                  <c:ptCount val="5"/>
                  <c:pt idx="2">
                    <c:v>8.2000000000000073E-2</c:v>
                  </c:pt>
                  <c:pt idx="3">
                    <c:v>5.0999999999999934E-2</c:v>
                  </c:pt>
                  <c:pt idx="4">
                    <c:v>8.6000000000000021E-2</c:v>
                  </c:pt>
                </c:numCache>
              </c:numRef>
            </c:plus>
            <c:minus>
              <c:numRef>
                <c:f>'ERP sammendrag'!$I$23:$M$23</c:f>
                <c:numCache>
                  <c:formatCode>General</c:formatCode>
                  <c:ptCount val="5"/>
                  <c:pt idx="2">
                    <c:v>8.2000000000000073E-2</c:v>
                  </c:pt>
                  <c:pt idx="3">
                    <c:v>5.0999999999999934E-2</c:v>
                  </c:pt>
                  <c:pt idx="4">
                    <c:v>8.6000000000000021E-2</c:v>
                  </c:pt>
                </c:numCache>
              </c:numRef>
            </c:minus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errBars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sammendrag'!$I$5:$M$5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0.9583333333333337</c:v>
                </c:pt>
                <c:pt idx="3">
                  <c:v>0.96597222222222223</c:v>
                </c:pt>
                <c:pt idx="4">
                  <c:v>0.92569444444444693</c:v>
                </c:pt>
              </c:numCache>
            </c:numRef>
          </c:val>
        </c:ser>
        <c:ser>
          <c:idx val="4"/>
          <c:order val="4"/>
          <c:tx>
            <c:v>Besætning 5</c:v>
          </c:tx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sammendrag'!$I$6:$M$6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5"/>
          <c:order val="5"/>
          <c:tx>
            <c:v>Besætning 6</c:v>
          </c:tx>
          <c:marker>
            <c:symbol val="circle"/>
            <c:size val="6"/>
          </c:marker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sammendrag'!$I$7:$M$7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6"/>
          <c:order val="6"/>
          <c:tx>
            <c:v>Besætning 7</c:v>
          </c:tx>
          <c:errBars>
            <c:errDir val="y"/>
            <c:errBarType val="both"/>
            <c:errValType val="cust"/>
            <c:plus>
              <c:numRef>
                <c:f>'ERP sammendrag'!$I$24:$M$24</c:f>
                <c:numCache>
                  <c:formatCode>General</c:formatCode>
                  <c:ptCount val="5"/>
                  <c:pt idx="3">
                    <c:v>2.7999999999999952E-2</c:v>
                  </c:pt>
                  <c:pt idx="4">
                    <c:v>1.6000000000000021E-2</c:v>
                  </c:pt>
                </c:numCache>
              </c:numRef>
            </c:plus>
            <c:minus>
              <c:numRef>
                <c:f>'ERP sammendrag'!$I$24:$M$24</c:f>
                <c:numCache>
                  <c:formatCode>General</c:formatCode>
                  <c:ptCount val="5"/>
                  <c:pt idx="3">
                    <c:v>2.7999999999999952E-2</c:v>
                  </c:pt>
                  <c:pt idx="4">
                    <c:v>1.6000000000000021E-2</c:v>
                  </c:pt>
                </c:numCache>
              </c:numRef>
            </c:minus>
            <c:spPr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errBars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sammendrag'!$I$8:$M$8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0.98518518518518527</c:v>
                </c:pt>
                <c:pt idx="4">
                  <c:v>0.99166666666666659</c:v>
                </c:pt>
              </c:numCache>
            </c:numRef>
          </c:val>
        </c:ser>
        <c:ser>
          <c:idx val="7"/>
          <c:order val="7"/>
          <c:tx>
            <c:v>Besætning 8</c:v>
          </c:tx>
          <c:errBars>
            <c:errDir val="y"/>
            <c:errBarType val="both"/>
            <c:errValType val="cust"/>
            <c:plus>
              <c:numRef>
                <c:f>'ERP sammendrag'!$I$25:$M$25</c:f>
                <c:numCache>
                  <c:formatCode>General</c:formatCode>
                  <c:ptCount val="5"/>
                  <c:pt idx="4">
                    <c:v>0.12200000000000012</c:v>
                  </c:pt>
                </c:numCache>
              </c:numRef>
            </c:plus>
            <c:minus>
              <c:numRef>
                <c:f>'ERP sammendrag'!$I$25:$M$25</c:f>
                <c:numCache>
                  <c:formatCode>General</c:formatCode>
                  <c:ptCount val="5"/>
                  <c:pt idx="4">
                    <c:v>0.12200000000000012</c:v>
                  </c:pt>
                </c:numCache>
              </c:numRef>
            </c:minus>
            <c:spPr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errBars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sammendrag'!$I$9:$M$9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0.9375</c:v>
                </c:pt>
              </c:numCache>
            </c:numRef>
          </c:val>
        </c:ser>
        <c:ser>
          <c:idx val="8"/>
          <c:order val="8"/>
          <c:tx>
            <c:v>Besætning 9</c:v>
          </c:tx>
          <c:errBars>
            <c:errDir val="y"/>
            <c:errBarType val="both"/>
            <c:errValType val="cust"/>
            <c:plus>
              <c:numRef>
                <c:f>'ERP sammendrag'!$I$26:$M$26</c:f>
                <c:numCache>
                  <c:formatCode>General</c:formatCode>
                  <c:ptCount val="5"/>
                  <c:pt idx="4">
                    <c:v>6.1000000000000054E-2</c:v>
                  </c:pt>
                </c:numCache>
              </c:numRef>
            </c:plus>
            <c:minus>
              <c:numRef>
                <c:f>'ERP sammendrag'!$I$26:$M$26</c:f>
                <c:numCache>
                  <c:formatCode>General</c:formatCode>
                  <c:ptCount val="5"/>
                  <c:pt idx="4">
                    <c:v>6.1000000000000054E-2</c:v>
                  </c:pt>
                </c:numCache>
              </c:numRef>
            </c:minus>
            <c:spPr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c:spPr>
          </c:errBars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sammendrag'!$I$10:$M$10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0.96875000000000211</c:v>
                </c:pt>
              </c:numCache>
            </c:numRef>
          </c:val>
        </c:ser>
        <c:ser>
          <c:idx val="9"/>
          <c:order val="9"/>
          <c:tx>
            <c:strRef>
              <c:f>'ERP sammendrag'!$A$13</c:f>
              <c:strCache>
                <c:ptCount val="1"/>
                <c:pt idx="0">
                  <c:v>Gennemsnit</c:v>
                </c:pt>
              </c:strCache>
            </c:strRef>
          </c:tx>
          <c:spPr>
            <a:ln w="63500">
              <a:solidFill>
                <a:schemeClr val="bg2"/>
              </a:solidFill>
            </a:ln>
            <a:effectLst>
              <a:outerShdw blurRad="38100" dist="38100" dir="5400000" algn="ctr" rotWithShape="0">
                <a:srgbClr val="FFFFFF">
                  <a:lumMod val="85000"/>
                </a:srgbClr>
              </a:outerShdw>
            </a:effectLst>
          </c:spPr>
          <c:marker>
            <c:symbol val="diamond"/>
            <c:size val="8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>
                <a:outerShdw blurRad="38100" dist="38100" dir="5400000" algn="ctr" rotWithShape="0">
                  <a:srgbClr val="FFFFFF">
                    <a:lumMod val="8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plus>
              <c:numRef>
                <c:f>'ERP sammendrag'!$I$21:$M$21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2.778305368261192E-3</c:v>
                  </c:pt>
                  <c:pt idx="3">
                    <c:v>3.8394906589247491E-3</c:v>
                  </c:pt>
                  <c:pt idx="4">
                    <c:v>7.9334506328735781E-3</c:v>
                  </c:pt>
                </c:numCache>
              </c:numRef>
            </c:plus>
            <c:minus>
              <c:numRef>
                <c:f>'ERP sammendrag'!$I$21:$M$21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2.778305368261192E-3</c:v>
                  </c:pt>
                  <c:pt idx="3">
                    <c:v>3.8394906589247491E-3</c:v>
                  </c:pt>
                  <c:pt idx="4">
                    <c:v>7.9334506328735781E-3</c:v>
                  </c:pt>
                </c:numCache>
              </c:numRef>
            </c:minus>
            <c:spPr>
              <a:ln w="15875">
                <a:solidFill>
                  <a:schemeClr val="bg2"/>
                </a:solidFill>
              </a:ln>
              <a:effectLst>
                <a:outerShdw blurRad="50800" dist="38100" dir="8100000" algn="tr" rotWithShape="0">
                  <a:schemeClr val="bg1">
                    <a:lumMod val="85000"/>
                    <a:alpha val="40000"/>
                  </a:schemeClr>
                </a:outerShdw>
              </a:effectLst>
            </c:spPr>
          </c:errBars>
          <c:cat>
            <c:numRef>
              <c:f>'ERP sammendrag'!$I$1:$M$1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'ERP sammendrag'!$I$13:$M$13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0.99537037037037068</c:v>
                </c:pt>
                <c:pt idx="3">
                  <c:v>0.98880103949548648</c:v>
                </c:pt>
                <c:pt idx="4">
                  <c:v>0.96882366485079663</c:v>
                </c:pt>
              </c:numCache>
            </c:numRef>
          </c:val>
        </c:ser>
        <c:marker val="1"/>
        <c:axId val="58868096"/>
        <c:axId val="58870016"/>
      </c:lineChart>
      <c:catAx>
        <c:axId val="58868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Tid i uger efter behandling</a:t>
                </a:r>
              </a:p>
            </c:rich>
          </c:tx>
          <c:layout>
            <c:manualLayout>
              <c:xMode val="edge"/>
              <c:yMode val="edge"/>
              <c:x val="0.66929724958395864"/>
              <c:y val="0.96364573547178289"/>
            </c:manualLayout>
          </c:layout>
        </c:title>
        <c:numFmt formatCode="General" sourceLinked="1"/>
        <c:majorTickMark val="none"/>
        <c:tickLblPos val="nextTo"/>
        <c:crossAx val="58870016"/>
        <c:crosses val="autoZero"/>
        <c:auto val="1"/>
        <c:lblAlgn val="ctr"/>
        <c:lblOffset val="100"/>
      </c:catAx>
      <c:valAx>
        <c:axId val="58870016"/>
        <c:scaling>
          <c:orientation val="minMax"/>
          <c:max val="1.05"/>
          <c:min val="0.70000000000000062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/>
                  <a:t>Effelt af behandling i %</a:t>
                </a:r>
              </a:p>
            </c:rich>
          </c:tx>
          <c:layout/>
        </c:title>
        <c:numFmt formatCode="0.00%" sourceLinked="1"/>
        <c:majorTickMark val="none"/>
        <c:tickLblPos val="nextTo"/>
        <c:crossAx val="58868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18"/>
  <c:chart>
    <c:autoTitleDeleted val="1"/>
    <c:plotArea>
      <c:layout>
        <c:manualLayout>
          <c:layoutTarget val="inner"/>
          <c:xMode val="edge"/>
          <c:yMode val="edge"/>
          <c:x val="0.11504995665496083"/>
          <c:y val="7.6881932097197542E-2"/>
          <c:w val="0.82418900833742814"/>
          <c:h val="0.76941533858375966"/>
        </c:manualLayout>
      </c:layout>
      <c:lineChart>
        <c:grouping val="standard"/>
        <c:ser>
          <c:idx val="1"/>
          <c:order val="0"/>
          <c:tx>
            <c:v>Behandlede heste</c:v>
          </c:tx>
          <c:spPr>
            <a:ln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Kontrolheste!$F$77:$K$77</c:f>
                <c:numCache>
                  <c:formatCode>General</c:formatCode>
                  <c:ptCount val="6"/>
                  <c:pt idx="0">
                    <c:v>583.26383785714961</c:v>
                  </c:pt>
                  <c:pt idx="1">
                    <c:v>0</c:v>
                  </c:pt>
                  <c:pt idx="2">
                    <c:v>0</c:v>
                  </c:pt>
                  <c:pt idx="3">
                    <c:v>6.5054153506374597</c:v>
                  </c:pt>
                  <c:pt idx="4">
                    <c:v>11.180424259545267</c:v>
                  </c:pt>
                  <c:pt idx="5">
                    <c:v>27.44926621769449</c:v>
                  </c:pt>
                </c:numCache>
              </c:numRef>
            </c:plus>
            <c:minus>
              <c:numRef>
                <c:f>Kontrolheste!$F$78:$K$78</c:f>
                <c:numCache>
                  <c:formatCode>General</c:formatCode>
                  <c:ptCount val="6"/>
                  <c:pt idx="0">
                    <c:v>419.54866214285408</c:v>
                  </c:pt>
                  <c:pt idx="1">
                    <c:v>0</c:v>
                  </c:pt>
                  <c:pt idx="2">
                    <c:v>0</c:v>
                  </c:pt>
                  <c:pt idx="3">
                    <c:v>-2.1098109550330837</c:v>
                  </c:pt>
                  <c:pt idx="4">
                    <c:v>-6.931314843409099E-2</c:v>
                  </c:pt>
                  <c:pt idx="5">
                    <c:v>3.2799004489721852</c:v>
                  </c:pt>
                </c:numCache>
              </c:numRef>
            </c:minus>
          </c:errBars>
          <c:cat>
            <c:strRef>
              <c:f>Kontrolheste!$F$1:$K$1</c:f>
              <c:strCache>
                <c:ptCount val="6"/>
                <c:pt idx="0">
                  <c:v>Før Beh.</c:v>
                </c:pt>
                <c:pt idx="1">
                  <c:v>Uge 2</c:v>
                </c:pt>
                <c:pt idx="2">
                  <c:v>Uge 3</c:v>
                </c:pt>
                <c:pt idx="3">
                  <c:v>Uge 4</c:v>
                </c:pt>
                <c:pt idx="4">
                  <c:v>Uge 5</c:v>
                </c:pt>
                <c:pt idx="5">
                  <c:v>Uge 6</c:v>
                </c:pt>
              </c:strCache>
            </c:strRef>
          </c:cat>
          <c:val>
            <c:numRef>
              <c:f>Kontrolheste!$F$75:$K$75</c:f>
              <c:numCache>
                <c:formatCode>0.0000</c:formatCode>
                <c:ptCount val="6"/>
                <c:pt idx="0">
                  <c:v>501.40624999999886</c:v>
                </c:pt>
                <c:pt idx="1">
                  <c:v>0</c:v>
                </c:pt>
                <c:pt idx="2">
                  <c:v>0</c:v>
                </c:pt>
                <c:pt idx="3">
                  <c:v>2.197802197802198</c:v>
                </c:pt>
                <c:pt idx="4">
                  <c:v>5.5555555555555314</c:v>
                </c:pt>
                <c:pt idx="5">
                  <c:v>15.364583333333375</c:v>
                </c:pt>
              </c:numCache>
            </c:numRef>
          </c:val>
        </c:ser>
        <c:ser>
          <c:idx val="0"/>
          <c:order val="1"/>
          <c:tx>
            <c:v>Ikke behandlede heste</c:v>
          </c:tx>
          <c:errBars>
            <c:errDir val="y"/>
            <c:errBarType val="both"/>
            <c:errValType val="cust"/>
            <c:plus>
              <c:numRef>
                <c:f>Kontrolheste!$F$73:$K$73</c:f>
                <c:numCache>
                  <c:formatCode>General</c:formatCode>
                  <c:ptCount val="6"/>
                  <c:pt idx="0">
                    <c:v>108.58302793945791</c:v>
                  </c:pt>
                  <c:pt idx="1">
                    <c:v>900.71377175864461</c:v>
                  </c:pt>
                  <c:pt idx="2">
                    <c:v>1006.2358513739325</c:v>
                  </c:pt>
                  <c:pt idx="3">
                    <c:v>888.75745746856933</c:v>
                  </c:pt>
                  <c:pt idx="4">
                    <c:v>733.30033119745508</c:v>
                  </c:pt>
                  <c:pt idx="5">
                    <c:v>480.37876543632416</c:v>
                  </c:pt>
                </c:numCache>
              </c:numRef>
            </c:plus>
            <c:minus>
              <c:numRef>
                <c:f>Kontrolheste!$F$74:$K$74</c:f>
                <c:numCache>
                  <c:formatCode>General</c:formatCode>
                  <c:ptCount val="6"/>
                  <c:pt idx="0">
                    <c:v>69.988400631970663</c:v>
                  </c:pt>
                  <c:pt idx="1">
                    <c:v>269.28622824135959</c:v>
                  </c:pt>
                  <c:pt idx="2">
                    <c:v>138.20859307051171</c:v>
                  </c:pt>
                  <c:pt idx="3">
                    <c:v>382.67111396000064</c:v>
                  </c:pt>
                  <c:pt idx="4">
                    <c:v>246.69966880254478</c:v>
                  </c:pt>
                  <c:pt idx="5">
                    <c:v>246.89396183640309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cat>
            <c:strRef>
              <c:f>Kontrolheste!$F$1:$K$1</c:f>
              <c:strCache>
                <c:ptCount val="6"/>
                <c:pt idx="0">
                  <c:v>Før Beh.</c:v>
                </c:pt>
                <c:pt idx="1">
                  <c:v>Uge 2</c:v>
                </c:pt>
                <c:pt idx="2">
                  <c:v>Uge 3</c:v>
                </c:pt>
                <c:pt idx="3">
                  <c:v>Uge 4</c:v>
                </c:pt>
                <c:pt idx="4">
                  <c:v>Uge 5</c:v>
                </c:pt>
                <c:pt idx="5">
                  <c:v>Uge 6</c:v>
                </c:pt>
              </c:strCache>
            </c:strRef>
          </c:cat>
          <c:val>
            <c:numRef>
              <c:f>Kontrolheste!$F$71:$K$71</c:f>
              <c:numCache>
                <c:formatCode>0.0000</c:formatCode>
                <c:ptCount val="6"/>
                <c:pt idx="0">
                  <c:v>89.285714285714292</c:v>
                </c:pt>
                <c:pt idx="1">
                  <c:v>585</c:v>
                </c:pt>
                <c:pt idx="2">
                  <c:v>572.22222222222217</c:v>
                </c:pt>
                <c:pt idx="3">
                  <c:v>635.71428571428567</c:v>
                </c:pt>
                <c:pt idx="4">
                  <c:v>490</c:v>
                </c:pt>
                <c:pt idx="5">
                  <c:v>363.63636363636402</c:v>
                </c:pt>
              </c:numCache>
            </c:numRef>
          </c:val>
        </c:ser>
        <c:marker val="1"/>
        <c:axId val="58904576"/>
        <c:axId val="58906112"/>
      </c:lineChart>
      <c:catAx>
        <c:axId val="58904576"/>
        <c:scaling>
          <c:orientation val="minMax"/>
        </c:scaling>
        <c:axPos val="b"/>
        <c:numFmt formatCode="####" sourceLinked="0"/>
        <c:tickLblPos val="nextTo"/>
        <c:crossAx val="58906112"/>
        <c:crosses val="autoZero"/>
        <c:auto val="1"/>
        <c:lblAlgn val="ctr"/>
        <c:lblOffset val="100"/>
        <c:tickLblSkip val="1"/>
      </c:catAx>
      <c:valAx>
        <c:axId val="58906112"/>
        <c:scaling>
          <c:orientation val="minMax"/>
          <c:max val="7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EPG</a:t>
                </a:r>
              </a:p>
            </c:rich>
          </c:tx>
          <c:layout/>
        </c:title>
        <c:numFmt formatCode="0" sourceLinked="0"/>
        <c:tickLblPos val="nextTo"/>
        <c:crossAx val="58904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969914040114434"/>
          <c:y val="0.92980715277977877"/>
          <c:w val="0.50032844934372689"/>
          <c:h val="4.5153898840282702E-2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6"/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tx2"/>
                </a:solidFill>
              </a:rPr>
              <a:t>Fordeling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doseringsafvigelser</a:t>
            </a:r>
            <a:endParaRPr lang="en-US" dirty="0">
              <a:solidFill>
                <a:schemeClr val="tx2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978072851594659"/>
          <c:y val="0.16261911705481261"/>
          <c:w val="0.8147764186303329"/>
          <c:h val="0.6622100015275918"/>
        </c:manualLayout>
      </c:layout>
      <c:scatterChart>
        <c:scatterStyle val="lineMarker"/>
        <c:ser>
          <c:idx val="0"/>
          <c:order val="0"/>
          <c:tx>
            <c:v>Alle</c:v>
          </c:tx>
          <c:spPr>
            <a:ln w="66675">
              <a:noFill/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'[Speciale data (Gemt automatisk).xlsx]ERP'!$K$2:$K$20,'[Speciale data (Gemt automatisk).xlsx]ERP'!$K$22:$K$51,'[Speciale data (Gemt automatisk).xlsx]ERP'!$K$53:$K$71,'[Speciale data (Gemt automatisk).xlsx]ERP'!$K$82:$K$83,'[Speciale data (Gemt automatisk).xlsx]ERP'!$K$92:$K$93,'[Speciale data (Gemt automatisk).xlsx]ERP'!$K$93,'[Speciale data (Gemt automatisk).xlsx]ERP'!$K$97</c:f>
              <c:numCache>
                <c:formatCode>General</c:formatCode>
                <c:ptCount val="74"/>
                <c:pt idx="0">
                  <c:v>387</c:v>
                </c:pt>
                <c:pt idx="1">
                  <c:v>441</c:v>
                </c:pt>
                <c:pt idx="2">
                  <c:v>374</c:v>
                </c:pt>
                <c:pt idx="3">
                  <c:v>420</c:v>
                </c:pt>
                <c:pt idx="4">
                  <c:v>380</c:v>
                </c:pt>
                <c:pt idx="5">
                  <c:v>283</c:v>
                </c:pt>
                <c:pt idx="6">
                  <c:v>455</c:v>
                </c:pt>
                <c:pt idx="7">
                  <c:v>499</c:v>
                </c:pt>
                <c:pt idx="8">
                  <c:v>387</c:v>
                </c:pt>
                <c:pt idx="9">
                  <c:v>393</c:v>
                </c:pt>
                <c:pt idx="10">
                  <c:v>507</c:v>
                </c:pt>
                <c:pt idx="11">
                  <c:v>561</c:v>
                </c:pt>
                <c:pt idx="12">
                  <c:v>135</c:v>
                </c:pt>
                <c:pt idx="13">
                  <c:v>427</c:v>
                </c:pt>
                <c:pt idx="14">
                  <c:v>400</c:v>
                </c:pt>
                <c:pt idx="15">
                  <c:v>448</c:v>
                </c:pt>
                <c:pt idx="16">
                  <c:v>545</c:v>
                </c:pt>
                <c:pt idx="17">
                  <c:v>400</c:v>
                </c:pt>
                <c:pt idx="18">
                  <c:v>415</c:v>
                </c:pt>
                <c:pt idx="19">
                  <c:v>414</c:v>
                </c:pt>
                <c:pt idx="20">
                  <c:v>380</c:v>
                </c:pt>
                <c:pt idx="21">
                  <c:v>375</c:v>
                </c:pt>
                <c:pt idx="22">
                  <c:v>400</c:v>
                </c:pt>
                <c:pt idx="23">
                  <c:v>335</c:v>
                </c:pt>
                <c:pt idx="24">
                  <c:v>385</c:v>
                </c:pt>
                <c:pt idx="25">
                  <c:v>350</c:v>
                </c:pt>
                <c:pt idx="26">
                  <c:v>601</c:v>
                </c:pt>
                <c:pt idx="27">
                  <c:v>561</c:v>
                </c:pt>
                <c:pt idx="28">
                  <c:v>514</c:v>
                </c:pt>
                <c:pt idx="29">
                  <c:v>488</c:v>
                </c:pt>
                <c:pt idx="30">
                  <c:v>601</c:v>
                </c:pt>
                <c:pt idx="31">
                  <c:v>507</c:v>
                </c:pt>
                <c:pt idx="32">
                  <c:v>514</c:v>
                </c:pt>
                <c:pt idx="33">
                  <c:v>577</c:v>
                </c:pt>
                <c:pt idx="34">
                  <c:v>522</c:v>
                </c:pt>
                <c:pt idx="35">
                  <c:v>695</c:v>
                </c:pt>
                <c:pt idx="36">
                  <c:v>545</c:v>
                </c:pt>
                <c:pt idx="37">
                  <c:v>601</c:v>
                </c:pt>
                <c:pt idx="38">
                  <c:v>427</c:v>
                </c:pt>
                <c:pt idx="39">
                  <c:v>601</c:v>
                </c:pt>
                <c:pt idx="40">
                  <c:v>507</c:v>
                </c:pt>
                <c:pt idx="41">
                  <c:v>514</c:v>
                </c:pt>
                <c:pt idx="42">
                  <c:v>635</c:v>
                </c:pt>
                <c:pt idx="43">
                  <c:v>507</c:v>
                </c:pt>
                <c:pt idx="44">
                  <c:v>618</c:v>
                </c:pt>
                <c:pt idx="45">
                  <c:v>652</c:v>
                </c:pt>
                <c:pt idx="46">
                  <c:v>545</c:v>
                </c:pt>
                <c:pt idx="47">
                  <c:v>577</c:v>
                </c:pt>
                <c:pt idx="48">
                  <c:v>618</c:v>
                </c:pt>
                <c:pt idx="49">
                  <c:v>460</c:v>
                </c:pt>
                <c:pt idx="50">
                  <c:v>325</c:v>
                </c:pt>
                <c:pt idx="51">
                  <c:v>650</c:v>
                </c:pt>
                <c:pt idx="52">
                  <c:v>590</c:v>
                </c:pt>
                <c:pt idx="53">
                  <c:v>545</c:v>
                </c:pt>
                <c:pt idx="54">
                  <c:v>652</c:v>
                </c:pt>
                <c:pt idx="55">
                  <c:v>504</c:v>
                </c:pt>
                <c:pt idx="56">
                  <c:v>427</c:v>
                </c:pt>
                <c:pt idx="57">
                  <c:v>492</c:v>
                </c:pt>
                <c:pt idx="58">
                  <c:v>445</c:v>
                </c:pt>
                <c:pt idx="59">
                  <c:v>470</c:v>
                </c:pt>
                <c:pt idx="60">
                  <c:v>480</c:v>
                </c:pt>
                <c:pt idx="61">
                  <c:v>540</c:v>
                </c:pt>
                <c:pt idx="62">
                  <c:v>325</c:v>
                </c:pt>
                <c:pt idx="63">
                  <c:v>470</c:v>
                </c:pt>
                <c:pt idx="64">
                  <c:v>490</c:v>
                </c:pt>
                <c:pt idx="65">
                  <c:v>405</c:v>
                </c:pt>
                <c:pt idx="66">
                  <c:v>460</c:v>
                </c:pt>
                <c:pt idx="67">
                  <c:v>430</c:v>
                </c:pt>
                <c:pt idx="68">
                  <c:v>593</c:v>
                </c:pt>
                <c:pt idx="69">
                  <c:v>561</c:v>
                </c:pt>
                <c:pt idx="70">
                  <c:v>417</c:v>
                </c:pt>
                <c:pt idx="71">
                  <c:v>336</c:v>
                </c:pt>
                <c:pt idx="72">
                  <c:v>336</c:v>
                </c:pt>
                <c:pt idx="73">
                  <c:v>470</c:v>
                </c:pt>
              </c:numCache>
            </c:numRef>
          </c:xVal>
          <c:yVal>
            <c:numRef>
              <c:f>'[Speciale data (Gemt automatisk).xlsx]ERP'!$L$2:$L$20,'[Speciale data (Gemt automatisk).xlsx]ERP'!$L$22:$L$51,'[Speciale data (Gemt automatisk).xlsx]ERP'!$L$53:$L$71,'[Speciale data (Gemt automatisk).xlsx]ERP'!$L$82:$L$83,'[Speciale data (Gemt automatisk).xlsx]ERP'!$L$92:$L$93,'[Speciale data (Gemt automatisk).xlsx]ERP'!$L$93,'[Speciale data (Gemt automatisk).xlsx]ERP'!$L$97</c:f>
              <c:numCache>
                <c:formatCode>General</c:formatCode>
                <c:ptCount val="74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300</c:v>
                </c:pt>
                <c:pt idx="6">
                  <c:v>450</c:v>
                </c:pt>
                <c:pt idx="7">
                  <c:v>450</c:v>
                </c:pt>
                <c:pt idx="8">
                  <c:v>400</c:v>
                </c:pt>
                <c:pt idx="9">
                  <c:v>400</c:v>
                </c:pt>
                <c:pt idx="10">
                  <c:v>700</c:v>
                </c:pt>
                <c:pt idx="11">
                  <c:v>700</c:v>
                </c:pt>
                <c:pt idx="12">
                  <c:v>350</c:v>
                </c:pt>
                <c:pt idx="13">
                  <c:v>700</c:v>
                </c:pt>
                <c:pt idx="14">
                  <c:v>700</c:v>
                </c:pt>
                <c:pt idx="15">
                  <c:v>700</c:v>
                </c:pt>
                <c:pt idx="16">
                  <c:v>700</c:v>
                </c:pt>
                <c:pt idx="17">
                  <c:v>380</c:v>
                </c:pt>
                <c:pt idx="18">
                  <c:v>380</c:v>
                </c:pt>
                <c:pt idx="19">
                  <c:v>375</c:v>
                </c:pt>
                <c:pt idx="20">
                  <c:v>375</c:v>
                </c:pt>
                <c:pt idx="21">
                  <c:v>350</c:v>
                </c:pt>
                <c:pt idx="22">
                  <c:v>400</c:v>
                </c:pt>
                <c:pt idx="23">
                  <c:v>350</c:v>
                </c:pt>
                <c:pt idx="24">
                  <c:v>400</c:v>
                </c:pt>
                <c:pt idx="25">
                  <c:v>350</c:v>
                </c:pt>
                <c:pt idx="26">
                  <c:v>700</c:v>
                </c:pt>
                <c:pt idx="27">
                  <c:v>700</c:v>
                </c:pt>
                <c:pt idx="28">
                  <c:v>700</c:v>
                </c:pt>
                <c:pt idx="29">
                  <c:v>700</c:v>
                </c:pt>
                <c:pt idx="30">
                  <c:v>700</c:v>
                </c:pt>
                <c:pt idx="31">
                  <c:v>700</c:v>
                </c:pt>
                <c:pt idx="32">
                  <c:v>700</c:v>
                </c:pt>
                <c:pt idx="33">
                  <c:v>700</c:v>
                </c:pt>
                <c:pt idx="34">
                  <c:v>700</c:v>
                </c:pt>
                <c:pt idx="35">
                  <c:v>700</c:v>
                </c:pt>
                <c:pt idx="36">
                  <c:v>700</c:v>
                </c:pt>
                <c:pt idx="37">
                  <c:v>700</c:v>
                </c:pt>
                <c:pt idx="38">
                  <c:v>700</c:v>
                </c:pt>
                <c:pt idx="39">
                  <c:v>700</c:v>
                </c:pt>
                <c:pt idx="40">
                  <c:v>700</c:v>
                </c:pt>
                <c:pt idx="41">
                  <c:v>700</c:v>
                </c:pt>
                <c:pt idx="42">
                  <c:v>700</c:v>
                </c:pt>
                <c:pt idx="43">
                  <c:v>700</c:v>
                </c:pt>
                <c:pt idx="44">
                  <c:v>700</c:v>
                </c:pt>
                <c:pt idx="45">
                  <c:v>700</c:v>
                </c:pt>
                <c:pt idx="46">
                  <c:v>700</c:v>
                </c:pt>
                <c:pt idx="47">
                  <c:v>700</c:v>
                </c:pt>
                <c:pt idx="48">
                  <c:v>700</c:v>
                </c:pt>
                <c:pt idx="49">
                  <c:v>400</c:v>
                </c:pt>
                <c:pt idx="50">
                  <c:v>350</c:v>
                </c:pt>
                <c:pt idx="51">
                  <c:v>600</c:v>
                </c:pt>
                <c:pt idx="52">
                  <c:v>600</c:v>
                </c:pt>
                <c:pt idx="53">
                  <c:v>500</c:v>
                </c:pt>
                <c:pt idx="54">
                  <c:v>650</c:v>
                </c:pt>
                <c:pt idx="55">
                  <c:v>450</c:v>
                </c:pt>
                <c:pt idx="56">
                  <c:v>450</c:v>
                </c:pt>
                <c:pt idx="57">
                  <c:v>500</c:v>
                </c:pt>
                <c:pt idx="58">
                  <c:v>445</c:v>
                </c:pt>
                <c:pt idx="59">
                  <c:v>470</c:v>
                </c:pt>
                <c:pt idx="60">
                  <c:v>480</c:v>
                </c:pt>
                <c:pt idx="61">
                  <c:v>540</c:v>
                </c:pt>
                <c:pt idx="62">
                  <c:v>325</c:v>
                </c:pt>
                <c:pt idx="63">
                  <c:v>470</c:v>
                </c:pt>
                <c:pt idx="64">
                  <c:v>490</c:v>
                </c:pt>
                <c:pt idx="65">
                  <c:v>405</c:v>
                </c:pt>
                <c:pt idx="66">
                  <c:v>460</c:v>
                </c:pt>
                <c:pt idx="67">
                  <c:v>430</c:v>
                </c:pt>
                <c:pt idx="68">
                  <c:v>570</c:v>
                </c:pt>
                <c:pt idx="69">
                  <c:v>470</c:v>
                </c:pt>
                <c:pt idx="70">
                  <c:v>400</c:v>
                </c:pt>
                <c:pt idx="71">
                  <c:v>300</c:v>
                </c:pt>
                <c:pt idx="72">
                  <c:v>300</c:v>
                </c:pt>
                <c:pt idx="73">
                  <c:v>450</c:v>
                </c:pt>
              </c:numCache>
            </c:numRef>
          </c:yVal>
        </c:ser>
        <c:ser>
          <c:idx val="1"/>
          <c:order val="1"/>
          <c:tx>
            <c:v>Ægudskillere</c:v>
          </c:tx>
          <c:spPr>
            <a:ln w="666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'[Speciale data (Gemt automatisk).xlsx]ERP'!$K$15,'[Speciale data (Gemt automatisk).xlsx]ERP'!$K$29,'[Speciale data (Gemt automatisk).xlsx]ERP'!$K$37,'[Speciale data (Gemt automatisk).xlsx]ERP'!$K$40,'[Speciale data (Gemt automatisk).xlsx]ERP'!$K$47,'[Speciale data (Gemt automatisk).xlsx]ERP'!$K$17</c:f>
              <c:numCache>
                <c:formatCode>General</c:formatCode>
                <c:ptCount val="6"/>
                <c:pt idx="0">
                  <c:v>427</c:v>
                </c:pt>
                <c:pt idx="1">
                  <c:v>601</c:v>
                </c:pt>
                <c:pt idx="2">
                  <c:v>522</c:v>
                </c:pt>
                <c:pt idx="3">
                  <c:v>601</c:v>
                </c:pt>
                <c:pt idx="4">
                  <c:v>618</c:v>
                </c:pt>
                <c:pt idx="5">
                  <c:v>448</c:v>
                </c:pt>
              </c:numCache>
            </c:numRef>
          </c:xVal>
          <c:yVal>
            <c:numRef>
              <c:f>'[Speciale data (Gemt automatisk).xlsx]ERP'!$L$15,'[Speciale data (Gemt automatisk).xlsx]ERP'!$L$17,'[Speciale data (Gemt automatisk).xlsx]ERP'!$L$29,'[Speciale data (Gemt automatisk).xlsx]ERP'!$L$37,'[Speciale data (Gemt automatisk).xlsx]ERP'!$L$40,'[Speciale data (Gemt automatisk).xlsx]ERP'!$L$48,'[Speciale data (Gemt automatisk).xlsx]ERP'!$L$48,'[Speciale data (Gemt automatisk).xlsx]ERP'!$L$47</c:f>
              <c:numCache>
                <c:formatCode>General</c:formatCode>
                <c:ptCount val="8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</c:numCache>
            </c:numRef>
          </c:yVal>
        </c:ser>
        <c:axId val="58415744"/>
        <c:axId val="58426496"/>
      </c:scatterChart>
      <c:valAx>
        <c:axId val="58415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Vægt estimeret med vægtmålebånd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8426496"/>
        <c:crosses val="autoZero"/>
        <c:crossBetween val="midCat"/>
        <c:minorUnit val="25"/>
      </c:valAx>
      <c:valAx>
        <c:axId val="58426496"/>
        <c:scaling>
          <c:orientation val="minMax"/>
        </c:scaling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err="1">
                    <a:solidFill>
                      <a:schemeClr val="bg1">
                        <a:lumMod val="50000"/>
                      </a:schemeClr>
                    </a:solidFill>
                  </a:rPr>
                  <a:t>Dosering</a:t>
                </a:r>
                <a:r>
                  <a:rPr lang="en-US" sz="1000" b="1" i="0" baseline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000" b="1" i="0" baseline="0" dirty="0" err="1">
                    <a:solidFill>
                      <a:schemeClr val="bg1">
                        <a:lumMod val="50000"/>
                      </a:schemeClr>
                    </a:solidFill>
                  </a:rPr>
                  <a:t>af</a:t>
                </a:r>
                <a:r>
                  <a:rPr lang="en-US" sz="1000" b="1" i="0" baseline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000" b="1" i="0" baseline="0" dirty="0" err="1">
                    <a:solidFill>
                      <a:schemeClr val="bg1">
                        <a:lumMod val="50000"/>
                      </a:schemeClr>
                    </a:solidFill>
                  </a:rPr>
                  <a:t>ormekur</a:t>
                </a:r>
                <a:r>
                  <a:rPr lang="en-US" sz="1000" b="1" i="0" baseline="0" dirty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sz="1000" b="1" i="0" baseline="0" dirty="0" err="1">
                    <a:solidFill>
                      <a:schemeClr val="bg1">
                        <a:lumMod val="50000"/>
                      </a:schemeClr>
                    </a:solidFill>
                  </a:rPr>
                  <a:t>væ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</a:rPr>
                  <a:t>gt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</a:rPr>
                  <a:t>estimeret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</a:rPr>
                  <a:t>af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>
                        <a:lumMod val="50000"/>
                      </a:schemeClr>
                    </a:solidFill>
                  </a:rPr>
                  <a:t>ejer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58415744"/>
        <c:crosses val="autoZero"/>
        <c:crossBetween val="midCat"/>
        <c:minorUnit val="25"/>
      </c:valAx>
    </c:plotArea>
    <c:plotVisOnly val="1"/>
  </c:chart>
  <c:spPr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6"/>
  <c:chart>
    <c:title>
      <c:tx>
        <c:rich>
          <a:bodyPr/>
          <a:lstStyle/>
          <a:p>
            <a:pPr>
              <a:defRPr/>
            </a:pPr>
            <a:r>
              <a:rPr lang="da-DK" sz="1400" dirty="0">
                <a:solidFill>
                  <a:schemeClr val="tx2"/>
                </a:solidFill>
              </a:rPr>
              <a:t>Effektens afhængighed af dosering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'Grafer til opgave'!$A$21</c:f>
              <c:strCache>
                <c:ptCount val="1"/>
                <c:pt idx="0">
                  <c:v>Underdosering</c:v>
                </c:pt>
              </c:strCache>
            </c:strRef>
          </c:tx>
          <c:spPr>
            <a:solidFill>
              <a:srgbClr val="541800"/>
            </a:solidFill>
          </c:spPr>
          <c:errBars>
            <c:errBarType val="both"/>
            <c:errValType val="cust"/>
            <c:plus>
              <c:numRef>
                <c:f>'Grafer til opgave'!$N$21:$O$21</c:f>
                <c:numCache>
                  <c:formatCode>General</c:formatCode>
                  <c:ptCount val="2"/>
                  <c:pt idx="0">
                    <c:v>2.1345748077539625E-2</c:v>
                  </c:pt>
                  <c:pt idx="1">
                    <c:v>2.1341019335297407E-2</c:v>
                  </c:pt>
                </c:numCache>
              </c:numRef>
            </c:plus>
            <c:minus>
              <c:numRef>
                <c:f>'Grafer til opgave'!$N$21:$O$21</c:f>
                <c:numCache>
                  <c:formatCode>General</c:formatCode>
                  <c:ptCount val="2"/>
                  <c:pt idx="0">
                    <c:v>2.1345748077539625E-2</c:v>
                  </c:pt>
                  <c:pt idx="1">
                    <c:v>2.1341019335297407E-2</c:v>
                  </c:pt>
                </c:numCache>
              </c:numRef>
            </c:minus>
          </c:errBars>
          <c:cat>
            <c:strRef>
              <c:f>'[Speciale data.xlsx]Grafer til opgave'!$E$20,'[Speciale data.xlsx]Grafer til opgave'!$I$20</c:f>
              <c:strCache>
                <c:ptCount val="2"/>
                <c:pt idx="0">
                  <c:v>5 uger efter behandling</c:v>
                </c:pt>
                <c:pt idx="1">
                  <c:v>6 uger efter behandling</c:v>
                </c:pt>
              </c:strCache>
            </c:strRef>
          </c:cat>
          <c:val>
            <c:numRef>
              <c:f>'[Speciale data.xlsx]Grafer til opgave'!$E$21,'[Speciale data.xlsx]Grafer til opgave'!$I$21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'Grafer til opgave'!$A$22</c:f>
              <c:strCache>
                <c:ptCount val="1"/>
                <c:pt idx="0">
                  <c:v>Normal dosering</c:v>
                </c:pt>
              </c:strCache>
            </c:strRef>
          </c:tx>
          <c:spPr>
            <a:solidFill>
              <a:srgbClr val="7C4218"/>
            </a:solidFill>
          </c:spPr>
          <c:errBars>
            <c:errBarType val="both"/>
            <c:errValType val="cust"/>
            <c:plus>
              <c:numRef>
                <c:f>'Grafer til opgave'!$N$22:$O$22</c:f>
                <c:numCache>
                  <c:formatCode>General</c:formatCode>
                  <c:ptCount val="2"/>
                  <c:pt idx="0">
                    <c:v>1.1800267868491419E-2</c:v>
                  </c:pt>
                  <c:pt idx="1">
                    <c:v>1.1147495841617039E-2</c:v>
                  </c:pt>
                </c:numCache>
              </c:numRef>
            </c:plus>
            <c:minus>
              <c:numRef>
                <c:f>'Grafer til opgave'!$N$22:$O$22</c:f>
                <c:numCache>
                  <c:formatCode>General</c:formatCode>
                  <c:ptCount val="2"/>
                  <c:pt idx="0">
                    <c:v>1.1800267868491419E-2</c:v>
                  </c:pt>
                  <c:pt idx="1">
                    <c:v>1.1147495841617039E-2</c:v>
                  </c:pt>
                </c:numCache>
              </c:numRef>
            </c:minus>
          </c:errBars>
          <c:cat>
            <c:strRef>
              <c:f>'[Speciale data.xlsx]Grafer til opgave'!$E$20,'[Speciale data.xlsx]Grafer til opgave'!$I$20</c:f>
              <c:strCache>
                <c:ptCount val="2"/>
                <c:pt idx="0">
                  <c:v>5 uger efter behandling</c:v>
                </c:pt>
                <c:pt idx="1">
                  <c:v>6 uger efter behandling</c:v>
                </c:pt>
              </c:strCache>
            </c:strRef>
          </c:cat>
          <c:val>
            <c:numRef>
              <c:f>'[Speciale data.xlsx]Grafer til opgave'!$E$22,'[Speciale data.xlsx]Grafer til opgave'!$I$22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'Grafer til opgave'!$A$23</c:f>
              <c:strCache>
                <c:ptCount val="1"/>
                <c:pt idx="0">
                  <c:v>Overdosering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errBars>
            <c:errBarType val="both"/>
            <c:errValType val="cust"/>
            <c:plus>
              <c:numRef>
                <c:f>'Grafer til opgave'!$N$23:$O$23</c:f>
                <c:numCache>
                  <c:formatCode>General</c:formatCode>
                  <c:ptCount val="2"/>
                  <c:pt idx="0">
                    <c:v>1.1320197732191511E-2</c:v>
                  </c:pt>
                  <c:pt idx="1">
                    <c:v>1.1320197732191511E-2</c:v>
                  </c:pt>
                </c:numCache>
              </c:numRef>
            </c:plus>
            <c:minus>
              <c:numRef>
                <c:f>'Grafer til opgave'!$N$23:$O$23</c:f>
                <c:numCache>
                  <c:formatCode>General</c:formatCode>
                  <c:ptCount val="2"/>
                  <c:pt idx="0">
                    <c:v>1.1320197732191511E-2</c:v>
                  </c:pt>
                  <c:pt idx="1">
                    <c:v>1.1320197732191511E-2</c:v>
                  </c:pt>
                </c:numCache>
              </c:numRef>
            </c:minus>
          </c:errBars>
          <c:cat>
            <c:strRef>
              <c:f>'[Speciale data.xlsx]Grafer til opgave'!$E$20,'[Speciale data.xlsx]Grafer til opgave'!$I$20</c:f>
              <c:strCache>
                <c:ptCount val="2"/>
                <c:pt idx="0">
                  <c:v>5 uger efter behandling</c:v>
                </c:pt>
                <c:pt idx="1">
                  <c:v>6 uger efter behandling</c:v>
                </c:pt>
              </c:strCache>
            </c:strRef>
          </c:cat>
          <c:val>
            <c:numRef>
              <c:f>'[Speciale data.xlsx]Grafer til opgave'!$E$23,'[Speciale data.xlsx]Grafer til opgave'!$I$23</c:f>
              <c:numCache>
                <c:formatCode>0.00%</c:formatCode>
                <c:ptCount val="2"/>
                <c:pt idx="0">
                  <c:v>0.98012768749369161</c:v>
                </c:pt>
                <c:pt idx="1">
                  <c:v>0.94464150600586183</c:v>
                </c:pt>
              </c:numCache>
            </c:numRef>
          </c:val>
        </c:ser>
        <c:gapWidth val="75"/>
        <c:axId val="59022720"/>
        <c:axId val="59028608"/>
      </c:barChart>
      <c:catAx>
        <c:axId val="59022720"/>
        <c:scaling>
          <c:orientation val="minMax"/>
        </c:scaling>
        <c:axPos val="b"/>
        <c:numFmt formatCode="0.00%" sourceLinked="1"/>
        <c:majorTickMark val="none"/>
        <c:tickLblPos val="nextTo"/>
        <c:crossAx val="59028608"/>
        <c:crosses val="autoZero"/>
        <c:auto val="1"/>
        <c:lblAlgn val="ctr"/>
        <c:lblOffset val="100"/>
      </c:catAx>
      <c:valAx>
        <c:axId val="59028608"/>
        <c:scaling>
          <c:orientation val="minMax"/>
          <c:max val="1.0249999999999884"/>
          <c:min val="0.88000000000000012"/>
        </c:scaling>
        <c:axPos val="l"/>
        <c:numFmt formatCode="0.00%" sourceLinked="1"/>
        <c:majorTickMark val="none"/>
        <c:tickLblPos val="nextTo"/>
        <c:crossAx val="59022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890091634664789"/>
          <c:y val="0.89481693501203341"/>
          <c:w val="0.78508143967250044"/>
          <c:h val="0.10518302667960412"/>
        </c:manualLayout>
      </c:layout>
    </c:legend>
    <c:plotVisOnly val="1"/>
  </c:chart>
  <c:spPr>
    <a:ln>
      <a:noFill/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autoTitleDeleted val="1"/>
    <c:plotArea>
      <c:layout>
        <c:manualLayout>
          <c:layoutTarget val="inner"/>
          <c:xMode val="edge"/>
          <c:yMode val="edge"/>
          <c:x val="1.2500000000000001E-2"/>
          <c:y val="3.437500000000001E-2"/>
          <c:w val="0.9541666666666665"/>
          <c:h val="0.93125000000000002"/>
        </c:manualLayout>
      </c:layout>
      <c:scatterChart>
        <c:scatterStyle val="smoothMarker"/>
        <c:ser>
          <c:idx val="3"/>
          <c:order val="0"/>
          <c:tx>
            <c:strRef>
              <c:f>'Ark1'!$C$1</c:f>
              <c:strCache>
                <c:ptCount val="1"/>
                <c:pt idx="0">
                  <c:v>Kolonne1</c:v>
                </c:pt>
              </c:strCache>
            </c:strRef>
          </c:tx>
          <c:marker>
            <c:symbol val="none"/>
          </c:marker>
          <c:xVal>
            <c:numRef>
              <c:f>'Ark1'!$A$2:$A$13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numCache>
            </c:numRef>
          </c:xVal>
          <c:yVal>
            <c:numRef>
              <c:f>'Ark1'!$C$2:$C$13</c:f>
              <c:numCache>
                <c:formatCode>General</c:formatCode>
                <c:ptCount val="12"/>
                <c:pt idx="0">
                  <c:v>0</c:v>
                </c:pt>
                <c:pt idx="1">
                  <c:v>1200</c:v>
                </c:pt>
                <c:pt idx="2">
                  <c:v>600</c:v>
                </c:pt>
                <c:pt idx="3">
                  <c:v>300</c:v>
                </c:pt>
                <c:pt idx="4">
                  <c:v>150</c:v>
                </c:pt>
                <c:pt idx="5">
                  <c:v>75</c:v>
                </c:pt>
                <c:pt idx="6">
                  <c:v>38</c:v>
                </c:pt>
                <c:pt idx="7">
                  <c:v>19</c:v>
                </c:pt>
                <c:pt idx="8">
                  <c:v>9.5</c:v>
                </c:pt>
                <c:pt idx="9">
                  <c:v>6.25</c:v>
                </c:pt>
                <c:pt idx="10">
                  <c:v>3.12</c:v>
                </c:pt>
                <c:pt idx="11">
                  <c:v>1.6</c:v>
                </c:pt>
              </c:numCache>
            </c:numRef>
          </c:yVal>
          <c:smooth val="1"/>
        </c:ser>
        <c:axId val="93644288"/>
        <c:axId val="93645824"/>
      </c:scatterChart>
      <c:valAx>
        <c:axId val="93644288"/>
        <c:scaling>
          <c:orientation val="minMax"/>
          <c:max val="13"/>
          <c:min val="0"/>
        </c:scaling>
        <c:delete val="1"/>
        <c:axPos val="b"/>
        <c:numFmt formatCode="General" sourceLinked="1"/>
        <c:tickLblPos val="nextTo"/>
        <c:crossAx val="93645824"/>
        <c:crosses val="autoZero"/>
        <c:crossBetween val="midCat"/>
        <c:majorUnit val="5"/>
        <c:minorUnit val="1"/>
      </c:valAx>
      <c:valAx>
        <c:axId val="93645824"/>
        <c:scaling>
          <c:orientation val="minMax"/>
          <c:max val="1225"/>
          <c:min val="0"/>
        </c:scaling>
        <c:delete val="1"/>
        <c:axPos val="l"/>
        <c:numFmt formatCode="General" sourceLinked="1"/>
        <c:tickLblPos val="nextTo"/>
        <c:crossAx val="93644288"/>
        <c:crosses val="autoZero"/>
        <c:crossBetween val="midCat"/>
        <c:majorUnit val="200"/>
        <c:minorUnit val="40"/>
      </c:valAx>
    </c:plotArea>
    <c:plotVisOnly val="1"/>
  </c:chart>
  <c:txPr>
    <a:bodyPr/>
    <a:lstStyle/>
    <a:p>
      <a:pPr>
        <a:defRPr sz="1800"/>
      </a:pPr>
      <a:endParaRPr lang="da-DK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>
        <c:manualLayout>
          <c:layoutTarget val="inner"/>
          <c:xMode val="edge"/>
          <c:yMode val="edge"/>
          <c:x val="9.2591944529988729E-3"/>
          <c:y val="0"/>
          <c:w val="0.9541666666666665"/>
          <c:h val="0.93125000000000002"/>
        </c:manualLayout>
      </c:layout>
      <c:scatterChart>
        <c:scatterStyle val="smoothMarker"/>
        <c:ser>
          <c:idx val="2"/>
          <c:order val="1"/>
          <c:tx>
            <c:strRef>
              <c:f>'Ark1'!$B$1</c:f>
              <c:strCache>
                <c:ptCount val="1"/>
                <c:pt idx="0">
                  <c:v>Y-værdier</c:v>
                </c:pt>
              </c:strCache>
            </c:strRef>
          </c:tx>
          <c:marker>
            <c:symbol val="none"/>
          </c:marker>
          <c:xVal>
            <c:numRef>
              <c:f>'Ark1'!$A$2:$A$13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numCache>
            </c:numRef>
          </c:xVal>
          <c:yVal>
            <c:numRef>
              <c:f>'Ark1'!$B$2:$B$13</c:f>
              <c:numCache>
                <c:formatCode>General</c:formatCode>
                <c:ptCount val="12"/>
                <c:pt idx="0">
                  <c:v>0</c:v>
                </c:pt>
                <c:pt idx="1">
                  <c:v>800</c:v>
                </c:pt>
                <c:pt idx="2">
                  <c:v>400</c:v>
                </c:pt>
                <c:pt idx="3">
                  <c:v>200</c:v>
                </c:pt>
                <c:pt idx="4">
                  <c:v>100</c:v>
                </c:pt>
                <c:pt idx="5">
                  <c:v>50</c:v>
                </c:pt>
                <c:pt idx="6">
                  <c:v>25</c:v>
                </c:pt>
                <c:pt idx="7">
                  <c:v>12.5</c:v>
                </c:pt>
                <c:pt idx="8">
                  <c:v>6.25</c:v>
                </c:pt>
                <c:pt idx="9">
                  <c:v>3.12</c:v>
                </c:pt>
                <c:pt idx="10">
                  <c:v>1.6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'Ark1'!$B$1</c:f>
              <c:strCache>
                <c:ptCount val="1"/>
                <c:pt idx="0">
                  <c:v>Y-værdier</c:v>
                </c:pt>
              </c:strCache>
            </c:strRef>
          </c:tx>
          <c:marker>
            <c:symbol val="none"/>
          </c:marker>
          <c:xVal>
            <c:numRef>
              <c:f>'Ark1'!$A$2:$A$13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numCache>
            </c:numRef>
          </c:xVal>
          <c:yVal>
            <c:numRef>
              <c:f>'Ark1'!$B$2:$B$13</c:f>
              <c:numCache>
                <c:formatCode>General</c:formatCode>
                <c:ptCount val="12"/>
                <c:pt idx="0">
                  <c:v>0</c:v>
                </c:pt>
                <c:pt idx="1">
                  <c:v>800</c:v>
                </c:pt>
                <c:pt idx="2">
                  <c:v>400</c:v>
                </c:pt>
                <c:pt idx="3">
                  <c:v>200</c:v>
                </c:pt>
                <c:pt idx="4">
                  <c:v>100</c:v>
                </c:pt>
                <c:pt idx="5">
                  <c:v>50</c:v>
                </c:pt>
                <c:pt idx="6">
                  <c:v>25</c:v>
                </c:pt>
                <c:pt idx="7">
                  <c:v>12.5</c:v>
                </c:pt>
                <c:pt idx="8">
                  <c:v>6.25</c:v>
                </c:pt>
                <c:pt idx="9">
                  <c:v>3.12</c:v>
                </c:pt>
                <c:pt idx="10">
                  <c:v>1.6</c:v>
                </c:pt>
              </c:numCache>
            </c:numRef>
          </c:yVal>
          <c:smooth val="1"/>
        </c:ser>
        <c:axId val="114117248"/>
        <c:axId val="114119040"/>
      </c:scatterChart>
      <c:valAx>
        <c:axId val="114117248"/>
        <c:scaling>
          <c:orientation val="minMax"/>
          <c:max val="13"/>
          <c:min val="0"/>
        </c:scaling>
        <c:delete val="1"/>
        <c:axPos val="b"/>
        <c:numFmt formatCode="General" sourceLinked="1"/>
        <c:tickLblPos val="nextTo"/>
        <c:crossAx val="114119040"/>
        <c:crosses val="autoZero"/>
        <c:crossBetween val="midCat"/>
        <c:majorUnit val="5"/>
        <c:minorUnit val="1"/>
      </c:valAx>
      <c:valAx>
        <c:axId val="114119040"/>
        <c:scaling>
          <c:orientation val="minMax"/>
          <c:max val="1225"/>
          <c:min val="0"/>
        </c:scaling>
        <c:delete val="1"/>
        <c:axPos val="l"/>
        <c:numFmt formatCode="General" sourceLinked="1"/>
        <c:tickLblPos val="nextTo"/>
        <c:crossAx val="114117248"/>
        <c:crosses val="autoZero"/>
        <c:crossBetween val="midCat"/>
        <c:majorUnit val="200"/>
        <c:minorUnit val="40"/>
      </c:valAx>
    </c:plotArea>
    <c:plotVisOnly val="1"/>
  </c:chart>
  <c:txPr>
    <a:bodyPr/>
    <a:lstStyle/>
    <a:p>
      <a:pPr>
        <a:defRPr sz="1800"/>
      </a:pPr>
      <a:endParaRPr lang="da-DK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49650-C741-4FC7-9238-88D865371FF8}" type="doc">
      <dgm:prSet loTypeId="urn:microsoft.com/office/officeart/2005/8/layout/hierarchy2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17ED62B7-DD60-490C-ADDB-EBDBDCA76F3D}">
      <dgm:prSet phldrT="[Tekst]" custT="1"/>
      <dgm:spPr/>
      <dgm:t>
        <a:bodyPr/>
        <a:lstStyle/>
        <a:p>
          <a:r>
            <a:rPr lang="da-DK" sz="850"/>
            <a:t>Fæcesundersølgeser</a:t>
          </a:r>
        </a:p>
      </dgm:t>
    </dgm:pt>
    <dgm:pt modelId="{9B34FEF0-A0D0-4801-85B7-A15C5B50C086}" type="parTrans" cxnId="{33DC12E2-82AF-42A1-A1DB-5BA5EFAC4F84}">
      <dgm:prSet/>
      <dgm:spPr/>
      <dgm:t>
        <a:bodyPr/>
        <a:lstStyle/>
        <a:p>
          <a:endParaRPr lang="da-DK"/>
        </a:p>
      </dgm:t>
    </dgm:pt>
    <dgm:pt modelId="{DA497E7B-C058-40EA-9079-532DE7566D76}" type="sibTrans" cxnId="{33DC12E2-82AF-42A1-A1DB-5BA5EFAC4F84}">
      <dgm:prSet/>
      <dgm:spPr/>
      <dgm:t>
        <a:bodyPr/>
        <a:lstStyle/>
        <a:p>
          <a:endParaRPr lang="da-DK"/>
        </a:p>
      </dgm:t>
    </dgm:pt>
    <dgm:pt modelId="{D1FB0D55-2649-4E3A-8CD1-963C6318E123}">
      <dgm:prSet phldrT="[Tekst]" custT="1"/>
      <dgm:spPr/>
      <dgm:t>
        <a:bodyPr/>
        <a:lstStyle/>
        <a:p>
          <a:r>
            <a:rPr lang="da-DK" sz="850"/>
            <a:t>Strongylider</a:t>
          </a:r>
        </a:p>
      </dgm:t>
    </dgm:pt>
    <dgm:pt modelId="{D9A6900F-91BD-4225-8DD3-36CA4BFB629E}" type="parTrans" cxnId="{1938F058-65D5-4E71-988E-9A28B47BB211}">
      <dgm:prSet custT="1"/>
      <dgm:spPr/>
      <dgm:t>
        <a:bodyPr/>
        <a:lstStyle/>
        <a:p>
          <a:endParaRPr lang="da-DK" sz="850"/>
        </a:p>
      </dgm:t>
    </dgm:pt>
    <dgm:pt modelId="{9E6F0B71-BBA8-4B9F-AA59-8070AD264D02}" type="sibTrans" cxnId="{1938F058-65D5-4E71-988E-9A28B47BB211}">
      <dgm:prSet/>
      <dgm:spPr/>
      <dgm:t>
        <a:bodyPr/>
        <a:lstStyle/>
        <a:p>
          <a:endParaRPr lang="da-DK"/>
        </a:p>
      </dgm:t>
    </dgm:pt>
    <dgm:pt modelId="{DAB9DB53-CF19-442A-AA1F-C33148D6092F}">
      <dgm:prSet phldrT="[Tekst]" custT="1"/>
      <dgm:spPr/>
      <dgm:t>
        <a:bodyPr/>
        <a:lstStyle/>
        <a:p>
          <a:r>
            <a:rPr lang="da-DK" sz="850" dirty="0"/>
            <a:t>Resistensundersøgelse</a:t>
          </a:r>
          <a:br>
            <a:rPr lang="da-DK" sz="850" dirty="0"/>
          </a:br>
          <a:r>
            <a:rPr lang="da-DK" sz="850" dirty="0"/>
            <a:t>FECRT</a:t>
          </a:r>
        </a:p>
      </dgm:t>
    </dgm:pt>
    <dgm:pt modelId="{53FBEAB6-B6A0-4B72-B398-7090E6701FAA}" type="parTrans" cxnId="{2C9B6A5A-FFF7-4E18-AB96-89D560660EB0}">
      <dgm:prSet custT="1"/>
      <dgm:spPr/>
      <dgm:t>
        <a:bodyPr/>
        <a:lstStyle/>
        <a:p>
          <a:endParaRPr lang="da-DK" sz="850"/>
        </a:p>
      </dgm:t>
    </dgm:pt>
    <dgm:pt modelId="{CA62FB9A-2A1B-4490-BBFD-BC41F04C9B08}" type="sibTrans" cxnId="{2C9B6A5A-FFF7-4E18-AB96-89D560660EB0}">
      <dgm:prSet/>
      <dgm:spPr/>
      <dgm:t>
        <a:bodyPr/>
        <a:lstStyle/>
        <a:p>
          <a:endParaRPr lang="da-DK"/>
        </a:p>
      </dgm:t>
    </dgm:pt>
    <dgm:pt modelId="{3C548CC1-57C8-416F-A21B-278AECF2DAA3}">
      <dgm:prSet phldrT="[Tekst]" custT="1"/>
      <dgm:spPr/>
      <dgm:t>
        <a:bodyPr/>
        <a:lstStyle/>
        <a:p>
          <a:r>
            <a:rPr lang="da-DK" sz="850"/>
            <a:t>Spolorm</a:t>
          </a:r>
        </a:p>
      </dgm:t>
    </dgm:pt>
    <dgm:pt modelId="{FCD99DFA-B8CE-42F4-A716-2E5F5D31A050}" type="parTrans" cxnId="{A420F223-048C-4050-ACB4-ECEC7F52575F}">
      <dgm:prSet custT="1"/>
      <dgm:spPr/>
      <dgm:t>
        <a:bodyPr/>
        <a:lstStyle/>
        <a:p>
          <a:endParaRPr lang="da-DK" sz="850"/>
        </a:p>
      </dgm:t>
    </dgm:pt>
    <dgm:pt modelId="{D9298093-47E8-4616-B278-BD20D7ACA47B}" type="sibTrans" cxnId="{A420F223-048C-4050-ACB4-ECEC7F52575F}">
      <dgm:prSet/>
      <dgm:spPr/>
      <dgm:t>
        <a:bodyPr/>
        <a:lstStyle/>
        <a:p>
          <a:endParaRPr lang="da-DK"/>
        </a:p>
      </dgm:t>
    </dgm:pt>
    <dgm:pt modelId="{BE08D3F7-02FD-4283-9733-6A0C3149B2ED}">
      <dgm:prSet phldrT="[Tekst]" custT="1"/>
      <dgm:spPr/>
      <dgm:t>
        <a:bodyPr/>
        <a:lstStyle/>
        <a:p>
          <a:r>
            <a:rPr lang="da-DK" sz="850" dirty="0"/>
            <a:t>Resistensundersøgelse</a:t>
          </a:r>
          <a:br>
            <a:rPr lang="da-DK" sz="850" dirty="0"/>
          </a:br>
          <a:r>
            <a:rPr lang="da-DK" sz="850" dirty="0"/>
            <a:t>FECRT</a:t>
          </a:r>
        </a:p>
      </dgm:t>
    </dgm:pt>
    <dgm:pt modelId="{729B5193-4465-4A83-B741-590F3F3B1C8F}" type="parTrans" cxnId="{D00C1C03-62E3-4C8C-B11F-2F4941F4CE5D}">
      <dgm:prSet custT="1"/>
      <dgm:spPr/>
      <dgm:t>
        <a:bodyPr/>
        <a:lstStyle/>
        <a:p>
          <a:endParaRPr lang="da-DK" sz="850"/>
        </a:p>
      </dgm:t>
    </dgm:pt>
    <dgm:pt modelId="{94E8D0BC-45EE-474F-8F4A-D99E879EF132}" type="sibTrans" cxnId="{D00C1C03-62E3-4C8C-B11F-2F4941F4CE5D}">
      <dgm:prSet/>
      <dgm:spPr/>
      <dgm:t>
        <a:bodyPr/>
        <a:lstStyle/>
        <a:p>
          <a:endParaRPr lang="da-DK"/>
        </a:p>
      </dgm:t>
    </dgm:pt>
    <dgm:pt modelId="{9929882F-F68A-44B9-91BE-0FA41EC64DD7}">
      <dgm:prSet phldrT="[Tekst]" custT="1"/>
      <dgm:spPr/>
      <dgm:t>
        <a:bodyPr/>
        <a:lstStyle/>
        <a:p>
          <a:r>
            <a:rPr lang="da-DK" sz="850" dirty="0"/>
            <a:t>ERP undersøgelse</a:t>
          </a:r>
          <a:br>
            <a:rPr lang="da-DK" sz="850" dirty="0"/>
          </a:br>
          <a:r>
            <a:rPr lang="da-DK" sz="850" dirty="0"/>
            <a:t>FECRT ugentligt 2-6 uger efter behandling</a:t>
          </a:r>
        </a:p>
      </dgm:t>
    </dgm:pt>
    <dgm:pt modelId="{C70811D6-0479-492C-BC2E-16BD116A44E9}" type="parTrans" cxnId="{A337A971-7DBB-4248-9EF8-E4D0F8BD7148}">
      <dgm:prSet custT="1"/>
      <dgm:spPr/>
      <dgm:t>
        <a:bodyPr/>
        <a:lstStyle/>
        <a:p>
          <a:endParaRPr lang="da-DK" sz="850"/>
        </a:p>
      </dgm:t>
    </dgm:pt>
    <dgm:pt modelId="{2D4D6EC3-5828-41AF-B18F-00060B628F0E}" type="sibTrans" cxnId="{A337A971-7DBB-4248-9EF8-E4D0F8BD7148}">
      <dgm:prSet/>
      <dgm:spPr/>
      <dgm:t>
        <a:bodyPr/>
        <a:lstStyle/>
        <a:p>
          <a:endParaRPr lang="da-DK"/>
        </a:p>
      </dgm:t>
    </dgm:pt>
    <dgm:pt modelId="{50BB917B-C27C-402B-ABCE-481D210CF85C}" type="pres">
      <dgm:prSet presAssocID="{A5149650-C741-4FC7-9238-88D865371F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E4BA36C-B313-4192-AC27-C7B76D879604}" type="pres">
      <dgm:prSet presAssocID="{17ED62B7-DD60-490C-ADDB-EBDBDCA76F3D}" presName="root1" presStyleCnt="0"/>
      <dgm:spPr/>
      <dgm:t>
        <a:bodyPr/>
        <a:lstStyle/>
        <a:p>
          <a:endParaRPr lang="da-DK"/>
        </a:p>
      </dgm:t>
    </dgm:pt>
    <dgm:pt modelId="{10E9DF56-1039-484E-9BA9-DA705B615DD4}" type="pres">
      <dgm:prSet presAssocID="{17ED62B7-DD60-490C-ADDB-EBDBDCA76F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4DCEE70-A825-454F-870E-D4B2F182CE1A}" type="pres">
      <dgm:prSet presAssocID="{17ED62B7-DD60-490C-ADDB-EBDBDCA76F3D}" presName="level2hierChild" presStyleCnt="0"/>
      <dgm:spPr/>
      <dgm:t>
        <a:bodyPr/>
        <a:lstStyle/>
        <a:p>
          <a:endParaRPr lang="da-DK"/>
        </a:p>
      </dgm:t>
    </dgm:pt>
    <dgm:pt modelId="{FFA50DFD-81AD-4798-A5A6-5B1FB204119A}" type="pres">
      <dgm:prSet presAssocID="{D9A6900F-91BD-4225-8DD3-36CA4BFB629E}" presName="conn2-1" presStyleLbl="parChTrans1D2" presStyleIdx="0" presStyleCnt="2"/>
      <dgm:spPr/>
      <dgm:t>
        <a:bodyPr/>
        <a:lstStyle/>
        <a:p>
          <a:endParaRPr lang="da-DK"/>
        </a:p>
      </dgm:t>
    </dgm:pt>
    <dgm:pt modelId="{46F58E26-2A42-47B4-84D2-4B35A72C6CED}" type="pres">
      <dgm:prSet presAssocID="{D9A6900F-91BD-4225-8DD3-36CA4BFB629E}" presName="connTx" presStyleLbl="parChTrans1D2" presStyleIdx="0" presStyleCnt="2"/>
      <dgm:spPr/>
      <dgm:t>
        <a:bodyPr/>
        <a:lstStyle/>
        <a:p>
          <a:endParaRPr lang="da-DK"/>
        </a:p>
      </dgm:t>
    </dgm:pt>
    <dgm:pt modelId="{6CC29C07-7FCB-4E5C-9751-EBC7B05EC5B4}" type="pres">
      <dgm:prSet presAssocID="{D1FB0D55-2649-4E3A-8CD1-963C6318E123}" presName="root2" presStyleCnt="0"/>
      <dgm:spPr/>
      <dgm:t>
        <a:bodyPr/>
        <a:lstStyle/>
        <a:p>
          <a:endParaRPr lang="da-DK"/>
        </a:p>
      </dgm:t>
    </dgm:pt>
    <dgm:pt modelId="{ECCE7FDF-5260-48A6-B985-0C83E6C2BB29}" type="pres">
      <dgm:prSet presAssocID="{D1FB0D55-2649-4E3A-8CD1-963C6318E12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7F04672-5591-42FF-A7BE-23F79B82A6EA}" type="pres">
      <dgm:prSet presAssocID="{D1FB0D55-2649-4E3A-8CD1-963C6318E123}" presName="level3hierChild" presStyleCnt="0"/>
      <dgm:spPr/>
      <dgm:t>
        <a:bodyPr/>
        <a:lstStyle/>
        <a:p>
          <a:endParaRPr lang="da-DK"/>
        </a:p>
      </dgm:t>
    </dgm:pt>
    <dgm:pt modelId="{BF0F0B95-7B8E-452B-A346-2C2088AF2E35}" type="pres">
      <dgm:prSet presAssocID="{53FBEAB6-B6A0-4B72-B398-7090E6701FAA}" presName="conn2-1" presStyleLbl="parChTrans1D3" presStyleIdx="0" presStyleCnt="2"/>
      <dgm:spPr/>
      <dgm:t>
        <a:bodyPr/>
        <a:lstStyle/>
        <a:p>
          <a:endParaRPr lang="da-DK"/>
        </a:p>
      </dgm:t>
    </dgm:pt>
    <dgm:pt modelId="{5A258883-0F3B-42E0-A9E8-9B492D1156A4}" type="pres">
      <dgm:prSet presAssocID="{53FBEAB6-B6A0-4B72-B398-7090E6701FAA}" presName="connTx" presStyleLbl="parChTrans1D3" presStyleIdx="0" presStyleCnt="2"/>
      <dgm:spPr/>
      <dgm:t>
        <a:bodyPr/>
        <a:lstStyle/>
        <a:p>
          <a:endParaRPr lang="da-DK"/>
        </a:p>
      </dgm:t>
    </dgm:pt>
    <dgm:pt modelId="{D264162B-108B-4FBA-B685-E14E0BDEBFA4}" type="pres">
      <dgm:prSet presAssocID="{DAB9DB53-CF19-442A-AA1F-C33148D6092F}" presName="root2" presStyleCnt="0"/>
      <dgm:spPr/>
      <dgm:t>
        <a:bodyPr/>
        <a:lstStyle/>
        <a:p>
          <a:endParaRPr lang="da-DK"/>
        </a:p>
      </dgm:t>
    </dgm:pt>
    <dgm:pt modelId="{96EAFDCC-7C17-4A19-88D1-A50A838F6E3C}" type="pres">
      <dgm:prSet presAssocID="{DAB9DB53-CF19-442A-AA1F-C33148D6092F}" presName="LevelTwoTextNode" presStyleLbl="node3" presStyleIdx="0" presStyleCnt="2" custScaleX="11672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AC957F8-2788-4946-BB92-BA4672DDCC23}" type="pres">
      <dgm:prSet presAssocID="{DAB9DB53-CF19-442A-AA1F-C33148D6092F}" presName="level3hierChild" presStyleCnt="0"/>
      <dgm:spPr/>
      <dgm:t>
        <a:bodyPr/>
        <a:lstStyle/>
        <a:p>
          <a:endParaRPr lang="da-DK"/>
        </a:p>
      </dgm:t>
    </dgm:pt>
    <dgm:pt modelId="{CB86B008-A81A-40CB-8C0D-FF427F5DCB2C}" type="pres">
      <dgm:prSet presAssocID="{C70811D6-0479-492C-BC2E-16BD116A44E9}" presName="conn2-1" presStyleLbl="parChTrans1D4" presStyleIdx="0" presStyleCnt="1"/>
      <dgm:spPr/>
      <dgm:t>
        <a:bodyPr/>
        <a:lstStyle/>
        <a:p>
          <a:endParaRPr lang="da-DK"/>
        </a:p>
      </dgm:t>
    </dgm:pt>
    <dgm:pt modelId="{FBCC1C42-8B79-4EA0-B507-0C9CFD1C581F}" type="pres">
      <dgm:prSet presAssocID="{C70811D6-0479-492C-BC2E-16BD116A44E9}" presName="connTx" presStyleLbl="parChTrans1D4" presStyleIdx="0" presStyleCnt="1"/>
      <dgm:spPr/>
      <dgm:t>
        <a:bodyPr/>
        <a:lstStyle/>
        <a:p>
          <a:endParaRPr lang="da-DK"/>
        </a:p>
      </dgm:t>
    </dgm:pt>
    <dgm:pt modelId="{8442A930-A22A-4A27-A940-231773C58EDE}" type="pres">
      <dgm:prSet presAssocID="{9929882F-F68A-44B9-91BE-0FA41EC64DD7}" presName="root2" presStyleCnt="0"/>
      <dgm:spPr/>
      <dgm:t>
        <a:bodyPr/>
        <a:lstStyle/>
        <a:p>
          <a:endParaRPr lang="da-DK"/>
        </a:p>
      </dgm:t>
    </dgm:pt>
    <dgm:pt modelId="{49F01F64-D5C2-42EB-AFEB-6D4E3A048964}" type="pres">
      <dgm:prSet presAssocID="{9929882F-F68A-44B9-91BE-0FA41EC64DD7}" presName="LevelTwoTextNode" presStyleLbl="node4" presStyleIdx="0" presStyleCnt="1" custScaleX="11274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76BD49F-6F64-4F02-AF3E-85D64507D665}" type="pres">
      <dgm:prSet presAssocID="{9929882F-F68A-44B9-91BE-0FA41EC64DD7}" presName="level3hierChild" presStyleCnt="0"/>
      <dgm:spPr/>
      <dgm:t>
        <a:bodyPr/>
        <a:lstStyle/>
        <a:p>
          <a:endParaRPr lang="da-DK"/>
        </a:p>
      </dgm:t>
    </dgm:pt>
    <dgm:pt modelId="{D2F7F1F5-BDA5-42E7-B2F1-F40247C275E9}" type="pres">
      <dgm:prSet presAssocID="{FCD99DFA-B8CE-42F4-A716-2E5F5D31A050}" presName="conn2-1" presStyleLbl="parChTrans1D2" presStyleIdx="1" presStyleCnt="2"/>
      <dgm:spPr/>
      <dgm:t>
        <a:bodyPr/>
        <a:lstStyle/>
        <a:p>
          <a:endParaRPr lang="da-DK"/>
        </a:p>
      </dgm:t>
    </dgm:pt>
    <dgm:pt modelId="{571112F2-5B16-4D98-AFDE-BC25350D7B21}" type="pres">
      <dgm:prSet presAssocID="{FCD99DFA-B8CE-42F4-A716-2E5F5D31A050}" presName="connTx" presStyleLbl="parChTrans1D2" presStyleIdx="1" presStyleCnt="2"/>
      <dgm:spPr/>
      <dgm:t>
        <a:bodyPr/>
        <a:lstStyle/>
        <a:p>
          <a:endParaRPr lang="da-DK"/>
        </a:p>
      </dgm:t>
    </dgm:pt>
    <dgm:pt modelId="{E02BB221-39CF-47E4-AF9A-F70D9CE51708}" type="pres">
      <dgm:prSet presAssocID="{3C548CC1-57C8-416F-A21B-278AECF2DAA3}" presName="root2" presStyleCnt="0"/>
      <dgm:spPr/>
      <dgm:t>
        <a:bodyPr/>
        <a:lstStyle/>
        <a:p>
          <a:endParaRPr lang="da-DK"/>
        </a:p>
      </dgm:t>
    </dgm:pt>
    <dgm:pt modelId="{CEF44F39-6089-47E5-A506-0851983841A7}" type="pres">
      <dgm:prSet presAssocID="{3C548CC1-57C8-416F-A21B-278AECF2DA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A53B848-2E22-4C0E-955B-D379E407B78B}" type="pres">
      <dgm:prSet presAssocID="{3C548CC1-57C8-416F-A21B-278AECF2DAA3}" presName="level3hierChild" presStyleCnt="0"/>
      <dgm:spPr/>
      <dgm:t>
        <a:bodyPr/>
        <a:lstStyle/>
        <a:p>
          <a:endParaRPr lang="da-DK"/>
        </a:p>
      </dgm:t>
    </dgm:pt>
    <dgm:pt modelId="{9A357956-75E0-469D-99D3-0D0971494876}" type="pres">
      <dgm:prSet presAssocID="{729B5193-4465-4A83-B741-590F3F3B1C8F}" presName="conn2-1" presStyleLbl="parChTrans1D3" presStyleIdx="1" presStyleCnt="2"/>
      <dgm:spPr/>
      <dgm:t>
        <a:bodyPr/>
        <a:lstStyle/>
        <a:p>
          <a:endParaRPr lang="da-DK"/>
        </a:p>
      </dgm:t>
    </dgm:pt>
    <dgm:pt modelId="{A865CC05-2F87-42BF-B123-8F6B16020FBD}" type="pres">
      <dgm:prSet presAssocID="{729B5193-4465-4A83-B741-590F3F3B1C8F}" presName="connTx" presStyleLbl="parChTrans1D3" presStyleIdx="1" presStyleCnt="2"/>
      <dgm:spPr/>
      <dgm:t>
        <a:bodyPr/>
        <a:lstStyle/>
        <a:p>
          <a:endParaRPr lang="da-DK"/>
        </a:p>
      </dgm:t>
    </dgm:pt>
    <dgm:pt modelId="{1C78CA00-62A3-48BB-A5DD-E51686374127}" type="pres">
      <dgm:prSet presAssocID="{BE08D3F7-02FD-4283-9733-6A0C3149B2ED}" presName="root2" presStyleCnt="0"/>
      <dgm:spPr/>
      <dgm:t>
        <a:bodyPr/>
        <a:lstStyle/>
        <a:p>
          <a:endParaRPr lang="da-DK"/>
        </a:p>
      </dgm:t>
    </dgm:pt>
    <dgm:pt modelId="{3C8E260B-7679-4ABF-B270-2029BE6C12D6}" type="pres">
      <dgm:prSet presAssocID="{BE08D3F7-02FD-4283-9733-6A0C3149B2ED}" presName="LevelTwoTextNode" presStyleLbl="node3" presStyleIdx="1" presStyleCnt="2" custScaleX="11672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A8D4E94-9E66-4606-8BAC-7208EC2C9025}" type="pres">
      <dgm:prSet presAssocID="{BE08D3F7-02FD-4283-9733-6A0C3149B2ED}" presName="level3hierChild" presStyleCnt="0"/>
      <dgm:spPr/>
      <dgm:t>
        <a:bodyPr/>
        <a:lstStyle/>
        <a:p>
          <a:endParaRPr lang="da-DK"/>
        </a:p>
      </dgm:t>
    </dgm:pt>
  </dgm:ptLst>
  <dgm:cxnLst>
    <dgm:cxn modelId="{9AD70814-1E14-42A8-AE44-CC9924BF376C}" type="presOf" srcId="{53FBEAB6-B6A0-4B72-B398-7090E6701FAA}" destId="{5A258883-0F3B-42E0-A9E8-9B492D1156A4}" srcOrd="1" destOrd="0" presId="urn:microsoft.com/office/officeart/2005/8/layout/hierarchy2"/>
    <dgm:cxn modelId="{6BD441FC-CDA9-4480-BA4B-F353301F5C95}" type="presOf" srcId="{D9A6900F-91BD-4225-8DD3-36CA4BFB629E}" destId="{46F58E26-2A42-47B4-84D2-4B35A72C6CED}" srcOrd="1" destOrd="0" presId="urn:microsoft.com/office/officeart/2005/8/layout/hierarchy2"/>
    <dgm:cxn modelId="{85B36942-975B-48E0-A3E4-255D2B5B2743}" type="presOf" srcId="{53FBEAB6-B6A0-4B72-B398-7090E6701FAA}" destId="{BF0F0B95-7B8E-452B-A346-2C2088AF2E35}" srcOrd="0" destOrd="0" presId="urn:microsoft.com/office/officeart/2005/8/layout/hierarchy2"/>
    <dgm:cxn modelId="{A204DF1B-EF34-4120-982C-D453F61C0F4E}" type="presOf" srcId="{C70811D6-0479-492C-BC2E-16BD116A44E9}" destId="{CB86B008-A81A-40CB-8C0D-FF427F5DCB2C}" srcOrd="0" destOrd="0" presId="urn:microsoft.com/office/officeart/2005/8/layout/hierarchy2"/>
    <dgm:cxn modelId="{D00C1C03-62E3-4C8C-B11F-2F4941F4CE5D}" srcId="{3C548CC1-57C8-416F-A21B-278AECF2DAA3}" destId="{BE08D3F7-02FD-4283-9733-6A0C3149B2ED}" srcOrd="0" destOrd="0" parTransId="{729B5193-4465-4A83-B741-590F3F3B1C8F}" sibTransId="{94E8D0BC-45EE-474F-8F4A-D99E879EF132}"/>
    <dgm:cxn modelId="{B6A16470-77AD-4391-8798-0E3F80CDD44D}" type="presOf" srcId="{A5149650-C741-4FC7-9238-88D865371FF8}" destId="{50BB917B-C27C-402B-ABCE-481D210CF85C}" srcOrd="0" destOrd="0" presId="urn:microsoft.com/office/officeart/2005/8/layout/hierarchy2"/>
    <dgm:cxn modelId="{86B8CB96-29DE-496D-848B-084A70CB9326}" type="presOf" srcId="{D1FB0D55-2649-4E3A-8CD1-963C6318E123}" destId="{ECCE7FDF-5260-48A6-B985-0C83E6C2BB29}" srcOrd="0" destOrd="0" presId="urn:microsoft.com/office/officeart/2005/8/layout/hierarchy2"/>
    <dgm:cxn modelId="{BEC1C3B3-63B0-4DCF-95CC-7B5916C75920}" type="presOf" srcId="{BE08D3F7-02FD-4283-9733-6A0C3149B2ED}" destId="{3C8E260B-7679-4ABF-B270-2029BE6C12D6}" srcOrd="0" destOrd="0" presId="urn:microsoft.com/office/officeart/2005/8/layout/hierarchy2"/>
    <dgm:cxn modelId="{1938F058-65D5-4E71-988E-9A28B47BB211}" srcId="{17ED62B7-DD60-490C-ADDB-EBDBDCA76F3D}" destId="{D1FB0D55-2649-4E3A-8CD1-963C6318E123}" srcOrd="0" destOrd="0" parTransId="{D9A6900F-91BD-4225-8DD3-36CA4BFB629E}" sibTransId="{9E6F0B71-BBA8-4B9F-AA59-8070AD264D02}"/>
    <dgm:cxn modelId="{2C9B6A5A-FFF7-4E18-AB96-89D560660EB0}" srcId="{D1FB0D55-2649-4E3A-8CD1-963C6318E123}" destId="{DAB9DB53-CF19-442A-AA1F-C33148D6092F}" srcOrd="0" destOrd="0" parTransId="{53FBEAB6-B6A0-4B72-B398-7090E6701FAA}" sibTransId="{CA62FB9A-2A1B-4490-BBFD-BC41F04C9B08}"/>
    <dgm:cxn modelId="{FE50A6F1-49D3-47F5-A9AD-00D0DA8AC593}" type="presOf" srcId="{9929882F-F68A-44B9-91BE-0FA41EC64DD7}" destId="{49F01F64-D5C2-42EB-AFEB-6D4E3A048964}" srcOrd="0" destOrd="0" presId="urn:microsoft.com/office/officeart/2005/8/layout/hierarchy2"/>
    <dgm:cxn modelId="{58EB1BAB-1B86-4801-B985-FB223B7DE9A8}" type="presOf" srcId="{FCD99DFA-B8CE-42F4-A716-2E5F5D31A050}" destId="{D2F7F1F5-BDA5-42E7-B2F1-F40247C275E9}" srcOrd="0" destOrd="0" presId="urn:microsoft.com/office/officeart/2005/8/layout/hierarchy2"/>
    <dgm:cxn modelId="{5BD6DAE1-6B18-49A3-9727-2DBCDC074B54}" type="presOf" srcId="{3C548CC1-57C8-416F-A21B-278AECF2DAA3}" destId="{CEF44F39-6089-47E5-A506-0851983841A7}" srcOrd="0" destOrd="0" presId="urn:microsoft.com/office/officeart/2005/8/layout/hierarchy2"/>
    <dgm:cxn modelId="{B6EE6EDE-678C-4643-9332-B63905A1D832}" type="presOf" srcId="{729B5193-4465-4A83-B741-590F3F3B1C8F}" destId="{9A357956-75E0-469D-99D3-0D0971494876}" srcOrd="0" destOrd="0" presId="urn:microsoft.com/office/officeart/2005/8/layout/hierarchy2"/>
    <dgm:cxn modelId="{547D18BF-573E-452D-89DB-0CB7122F7903}" type="presOf" srcId="{FCD99DFA-B8CE-42F4-A716-2E5F5D31A050}" destId="{571112F2-5B16-4D98-AFDE-BC25350D7B21}" srcOrd="1" destOrd="0" presId="urn:microsoft.com/office/officeart/2005/8/layout/hierarchy2"/>
    <dgm:cxn modelId="{33DC12E2-82AF-42A1-A1DB-5BA5EFAC4F84}" srcId="{A5149650-C741-4FC7-9238-88D865371FF8}" destId="{17ED62B7-DD60-490C-ADDB-EBDBDCA76F3D}" srcOrd="0" destOrd="0" parTransId="{9B34FEF0-A0D0-4801-85B7-A15C5B50C086}" sibTransId="{DA497E7B-C058-40EA-9079-532DE7566D76}"/>
    <dgm:cxn modelId="{A337A971-7DBB-4248-9EF8-E4D0F8BD7148}" srcId="{DAB9DB53-CF19-442A-AA1F-C33148D6092F}" destId="{9929882F-F68A-44B9-91BE-0FA41EC64DD7}" srcOrd="0" destOrd="0" parTransId="{C70811D6-0479-492C-BC2E-16BD116A44E9}" sibTransId="{2D4D6EC3-5828-41AF-B18F-00060B628F0E}"/>
    <dgm:cxn modelId="{9046E50C-6626-4AC7-90C7-EFD4FFA8C6A6}" type="presOf" srcId="{DAB9DB53-CF19-442A-AA1F-C33148D6092F}" destId="{96EAFDCC-7C17-4A19-88D1-A50A838F6E3C}" srcOrd="0" destOrd="0" presId="urn:microsoft.com/office/officeart/2005/8/layout/hierarchy2"/>
    <dgm:cxn modelId="{A420F223-048C-4050-ACB4-ECEC7F52575F}" srcId="{17ED62B7-DD60-490C-ADDB-EBDBDCA76F3D}" destId="{3C548CC1-57C8-416F-A21B-278AECF2DAA3}" srcOrd="1" destOrd="0" parTransId="{FCD99DFA-B8CE-42F4-A716-2E5F5D31A050}" sibTransId="{D9298093-47E8-4616-B278-BD20D7ACA47B}"/>
    <dgm:cxn modelId="{2DB8E242-2547-4E67-A2FA-14CFB5AEA461}" type="presOf" srcId="{17ED62B7-DD60-490C-ADDB-EBDBDCA76F3D}" destId="{10E9DF56-1039-484E-9BA9-DA705B615DD4}" srcOrd="0" destOrd="0" presId="urn:microsoft.com/office/officeart/2005/8/layout/hierarchy2"/>
    <dgm:cxn modelId="{2E4F3BB1-338D-469C-85B2-E852BA37E2C6}" type="presOf" srcId="{D9A6900F-91BD-4225-8DD3-36CA4BFB629E}" destId="{FFA50DFD-81AD-4798-A5A6-5B1FB204119A}" srcOrd="0" destOrd="0" presId="urn:microsoft.com/office/officeart/2005/8/layout/hierarchy2"/>
    <dgm:cxn modelId="{983E1673-ABDB-4577-9BB3-8AE0621CF368}" type="presOf" srcId="{729B5193-4465-4A83-B741-590F3F3B1C8F}" destId="{A865CC05-2F87-42BF-B123-8F6B16020FBD}" srcOrd="1" destOrd="0" presId="urn:microsoft.com/office/officeart/2005/8/layout/hierarchy2"/>
    <dgm:cxn modelId="{5B548341-F867-4EC1-A936-DAA63B736AA3}" type="presOf" srcId="{C70811D6-0479-492C-BC2E-16BD116A44E9}" destId="{FBCC1C42-8B79-4EA0-B507-0C9CFD1C581F}" srcOrd="1" destOrd="0" presId="urn:microsoft.com/office/officeart/2005/8/layout/hierarchy2"/>
    <dgm:cxn modelId="{31CBF91A-51E7-4196-9E79-199BD9BE5578}" type="presParOf" srcId="{50BB917B-C27C-402B-ABCE-481D210CF85C}" destId="{BE4BA36C-B313-4192-AC27-C7B76D879604}" srcOrd="0" destOrd="0" presId="urn:microsoft.com/office/officeart/2005/8/layout/hierarchy2"/>
    <dgm:cxn modelId="{315EC604-169A-4381-B0FD-8523BDD9709A}" type="presParOf" srcId="{BE4BA36C-B313-4192-AC27-C7B76D879604}" destId="{10E9DF56-1039-484E-9BA9-DA705B615DD4}" srcOrd="0" destOrd="0" presId="urn:microsoft.com/office/officeart/2005/8/layout/hierarchy2"/>
    <dgm:cxn modelId="{71C7BB51-4E66-4CA3-814F-94FAA95C9F9F}" type="presParOf" srcId="{BE4BA36C-B313-4192-AC27-C7B76D879604}" destId="{E4DCEE70-A825-454F-870E-D4B2F182CE1A}" srcOrd="1" destOrd="0" presId="urn:microsoft.com/office/officeart/2005/8/layout/hierarchy2"/>
    <dgm:cxn modelId="{D01CC0C3-216E-4FDD-963D-E5CD70F76FE8}" type="presParOf" srcId="{E4DCEE70-A825-454F-870E-D4B2F182CE1A}" destId="{FFA50DFD-81AD-4798-A5A6-5B1FB204119A}" srcOrd="0" destOrd="0" presId="urn:microsoft.com/office/officeart/2005/8/layout/hierarchy2"/>
    <dgm:cxn modelId="{40EA148C-0FEC-44F7-9A82-F8339D6BE4B4}" type="presParOf" srcId="{FFA50DFD-81AD-4798-A5A6-5B1FB204119A}" destId="{46F58E26-2A42-47B4-84D2-4B35A72C6CED}" srcOrd="0" destOrd="0" presId="urn:microsoft.com/office/officeart/2005/8/layout/hierarchy2"/>
    <dgm:cxn modelId="{D78B82A4-F730-4F96-A641-F08873344483}" type="presParOf" srcId="{E4DCEE70-A825-454F-870E-D4B2F182CE1A}" destId="{6CC29C07-7FCB-4E5C-9751-EBC7B05EC5B4}" srcOrd="1" destOrd="0" presId="urn:microsoft.com/office/officeart/2005/8/layout/hierarchy2"/>
    <dgm:cxn modelId="{53A42C4A-E73B-4610-B0F6-4785EB67F921}" type="presParOf" srcId="{6CC29C07-7FCB-4E5C-9751-EBC7B05EC5B4}" destId="{ECCE7FDF-5260-48A6-B985-0C83E6C2BB29}" srcOrd="0" destOrd="0" presId="urn:microsoft.com/office/officeart/2005/8/layout/hierarchy2"/>
    <dgm:cxn modelId="{46A55B8D-0200-44C0-8752-EE2F8BB3D113}" type="presParOf" srcId="{6CC29C07-7FCB-4E5C-9751-EBC7B05EC5B4}" destId="{17F04672-5591-42FF-A7BE-23F79B82A6EA}" srcOrd="1" destOrd="0" presId="urn:microsoft.com/office/officeart/2005/8/layout/hierarchy2"/>
    <dgm:cxn modelId="{276B0C04-93D6-493C-9173-A40C2B8C366A}" type="presParOf" srcId="{17F04672-5591-42FF-A7BE-23F79B82A6EA}" destId="{BF0F0B95-7B8E-452B-A346-2C2088AF2E35}" srcOrd="0" destOrd="0" presId="urn:microsoft.com/office/officeart/2005/8/layout/hierarchy2"/>
    <dgm:cxn modelId="{50B6ACDB-BE96-4E27-BF0D-218E42D661DC}" type="presParOf" srcId="{BF0F0B95-7B8E-452B-A346-2C2088AF2E35}" destId="{5A258883-0F3B-42E0-A9E8-9B492D1156A4}" srcOrd="0" destOrd="0" presId="urn:microsoft.com/office/officeart/2005/8/layout/hierarchy2"/>
    <dgm:cxn modelId="{2DFC1DB3-03EE-4F19-94A2-08B299154FCE}" type="presParOf" srcId="{17F04672-5591-42FF-A7BE-23F79B82A6EA}" destId="{D264162B-108B-4FBA-B685-E14E0BDEBFA4}" srcOrd="1" destOrd="0" presId="urn:microsoft.com/office/officeart/2005/8/layout/hierarchy2"/>
    <dgm:cxn modelId="{243C7999-E4D3-4D53-967A-3D50F94D72F7}" type="presParOf" srcId="{D264162B-108B-4FBA-B685-E14E0BDEBFA4}" destId="{96EAFDCC-7C17-4A19-88D1-A50A838F6E3C}" srcOrd="0" destOrd="0" presId="urn:microsoft.com/office/officeart/2005/8/layout/hierarchy2"/>
    <dgm:cxn modelId="{A253557F-BD92-464E-B531-FE61902C148C}" type="presParOf" srcId="{D264162B-108B-4FBA-B685-E14E0BDEBFA4}" destId="{3AC957F8-2788-4946-BB92-BA4672DDCC23}" srcOrd="1" destOrd="0" presId="urn:microsoft.com/office/officeart/2005/8/layout/hierarchy2"/>
    <dgm:cxn modelId="{999D876B-4A82-4BF1-BA89-5AB5898DB00F}" type="presParOf" srcId="{3AC957F8-2788-4946-BB92-BA4672DDCC23}" destId="{CB86B008-A81A-40CB-8C0D-FF427F5DCB2C}" srcOrd="0" destOrd="0" presId="urn:microsoft.com/office/officeart/2005/8/layout/hierarchy2"/>
    <dgm:cxn modelId="{7729F41F-18F0-4975-A98C-80A1BA2DFE0B}" type="presParOf" srcId="{CB86B008-A81A-40CB-8C0D-FF427F5DCB2C}" destId="{FBCC1C42-8B79-4EA0-B507-0C9CFD1C581F}" srcOrd="0" destOrd="0" presId="urn:microsoft.com/office/officeart/2005/8/layout/hierarchy2"/>
    <dgm:cxn modelId="{349A74AA-54A9-4AD0-A940-274A76F766AE}" type="presParOf" srcId="{3AC957F8-2788-4946-BB92-BA4672DDCC23}" destId="{8442A930-A22A-4A27-A940-231773C58EDE}" srcOrd="1" destOrd="0" presId="urn:microsoft.com/office/officeart/2005/8/layout/hierarchy2"/>
    <dgm:cxn modelId="{F0297E2F-65A6-4B05-AD05-DC34B023977F}" type="presParOf" srcId="{8442A930-A22A-4A27-A940-231773C58EDE}" destId="{49F01F64-D5C2-42EB-AFEB-6D4E3A048964}" srcOrd="0" destOrd="0" presId="urn:microsoft.com/office/officeart/2005/8/layout/hierarchy2"/>
    <dgm:cxn modelId="{4F9C213D-AE28-4CE3-9179-06D0373F0932}" type="presParOf" srcId="{8442A930-A22A-4A27-A940-231773C58EDE}" destId="{976BD49F-6F64-4F02-AF3E-85D64507D665}" srcOrd="1" destOrd="0" presId="urn:microsoft.com/office/officeart/2005/8/layout/hierarchy2"/>
    <dgm:cxn modelId="{905BB3F8-C617-4F63-AF07-14464CD54936}" type="presParOf" srcId="{E4DCEE70-A825-454F-870E-D4B2F182CE1A}" destId="{D2F7F1F5-BDA5-42E7-B2F1-F40247C275E9}" srcOrd="2" destOrd="0" presId="urn:microsoft.com/office/officeart/2005/8/layout/hierarchy2"/>
    <dgm:cxn modelId="{982B5673-0FA1-46F4-A12B-C32C04222A94}" type="presParOf" srcId="{D2F7F1F5-BDA5-42E7-B2F1-F40247C275E9}" destId="{571112F2-5B16-4D98-AFDE-BC25350D7B21}" srcOrd="0" destOrd="0" presId="urn:microsoft.com/office/officeart/2005/8/layout/hierarchy2"/>
    <dgm:cxn modelId="{188D25DA-DB6E-471C-8FB6-5CC14C1B52BE}" type="presParOf" srcId="{E4DCEE70-A825-454F-870E-D4B2F182CE1A}" destId="{E02BB221-39CF-47E4-AF9A-F70D9CE51708}" srcOrd="3" destOrd="0" presId="urn:microsoft.com/office/officeart/2005/8/layout/hierarchy2"/>
    <dgm:cxn modelId="{D98F7D26-E91C-4125-B7D5-05E73BE04AE5}" type="presParOf" srcId="{E02BB221-39CF-47E4-AF9A-F70D9CE51708}" destId="{CEF44F39-6089-47E5-A506-0851983841A7}" srcOrd="0" destOrd="0" presId="urn:microsoft.com/office/officeart/2005/8/layout/hierarchy2"/>
    <dgm:cxn modelId="{65B87F17-FB8A-4F98-B35E-1B333B7B6B77}" type="presParOf" srcId="{E02BB221-39CF-47E4-AF9A-F70D9CE51708}" destId="{4A53B848-2E22-4C0E-955B-D379E407B78B}" srcOrd="1" destOrd="0" presId="urn:microsoft.com/office/officeart/2005/8/layout/hierarchy2"/>
    <dgm:cxn modelId="{FB62E1E8-E838-44DE-882D-6DB534145FB3}" type="presParOf" srcId="{4A53B848-2E22-4C0E-955B-D379E407B78B}" destId="{9A357956-75E0-469D-99D3-0D0971494876}" srcOrd="0" destOrd="0" presId="urn:microsoft.com/office/officeart/2005/8/layout/hierarchy2"/>
    <dgm:cxn modelId="{D8C25156-C90A-4D1F-B52E-ADBF284FE86A}" type="presParOf" srcId="{9A357956-75E0-469D-99D3-0D0971494876}" destId="{A865CC05-2F87-42BF-B123-8F6B16020FBD}" srcOrd="0" destOrd="0" presId="urn:microsoft.com/office/officeart/2005/8/layout/hierarchy2"/>
    <dgm:cxn modelId="{19FD9B28-9BEC-427B-8EC5-FA2682945598}" type="presParOf" srcId="{4A53B848-2E22-4C0E-955B-D379E407B78B}" destId="{1C78CA00-62A3-48BB-A5DD-E51686374127}" srcOrd="1" destOrd="0" presId="urn:microsoft.com/office/officeart/2005/8/layout/hierarchy2"/>
    <dgm:cxn modelId="{1922C989-54D0-49A2-99AA-38AE4AF4E1E4}" type="presParOf" srcId="{1C78CA00-62A3-48BB-A5DD-E51686374127}" destId="{3C8E260B-7679-4ABF-B270-2029BE6C12D6}" srcOrd="0" destOrd="0" presId="urn:microsoft.com/office/officeart/2005/8/layout/hierarchy2"/>
    <dgm:cxn modelId="{8AC1E4B6-87AB-4EC5-907C-DB61BB49FAEC}" type="presParOf" srcId="{1C78CA00-62A3-48BB-A5DD-E51686374127}" destId="{FA8D4E94-9E66-4606-8BAC-7208EC2C9025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BC14F-DFED-473E-B1E8-3DD28E0F73BD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0E065B0-AA9B-4F89-BBFA-8CCF7BCF61E7}">
      <dgm:prSet phldrT="[Tekst]" custT="1"/>
      <dgm:spPr/>
      <dgm:t>
        <a:bodyPr/>
        <a:lstStyle/>
        <a:p>
          <a:r>
            <a:rPr lang="da-DK" sz="1600" dirty="0" smtClean="0"/>
            <a:t>Flere æg </a:t>
          </a:r>
          <a:endParaRPr lang="da-DK" sz="1600" dirty="0"/>
        </a:p>
      </dgm:t>
    </dgm:pt>
    <dgm:pt modelId="{593C6163-B6DC-4E65-8A79-B9421E7F08FC}" type="parTrans" cxnId="{28024E64-7837-4B87-808E-32EA650DE5D8}">
      <dgm:prSet/>
      <dgm:spPr/>
      <dgm:t>
        <a:bodyPr/>
        <a:lstStyle/>
        <a:p>
          <a:endParaRPr lang="da-DK"/>
        </a:p>
      </dgm:t>
    </dgm:pt>
    <dgm:pt modelId="{02F05F67-0D3E-41F5-8516-1B1E43EE846D}" type="sibTrans" cxnId="{28024E64-7837-4B87-808E-32EA650DE5D8}">
      <dgm:prSet/>
      <dgm:spPr>
        <a:gradFill rotWithShape="0">
          <a:gsLst>
            <a:gs pos="0">
              <a:schemeClr val="tx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da-DK"/>
        </a:p>
      </dgm:t>
    </dgm:pt>
    <dgm:pt modelId="{0C1542DE-AB93-4384-B205-B65E56400FE1}">
      <dgm:prSet phldrT="[Tekst]" custT="1"/>
      <dgm:spPr/>
      <dgm:t>
        <a:bodyPr/>
        <a:lstStyle/>
        <a:p>
          <a:r>
            <a:rPr lang="da-DK" sz="1600" dirty="0" smtClean="0"/>
            <a:t>Flere </a:t>
          </a:r>
          <a:r>
            <a:rPr lang="da-DK" sz="1600" dirty="0" err="1" smtClean="0"/>
            <a:t>infektive</a:t>
          </a:r>
          <a:r>
            <a:rPr lang="da-DK" sz="1600" dirty="0" smtClean="0"/>
            <a:t> larver</a:t>
          </a:r>
          <a:endParaRPr lang="da-DK" sz="1600" dirty="0"/>
        </a:p>
      </dgm:t>
    </dgm:pt>
    <dgm:pt modelId="{64D23BCD-2BFC-4773-881F-979D4D7D5DEA}" type="parTrans" cxnId="{49C702E0-D45B-4386-B607-2E1866A27E16}">
      <dgm:prSet/>
      <dgm:spPr/>
      <dgm:t>
        <a:bodyPr/>
        <a:lstStyle/>
        <a:p>
          <a:endParaRPr lang="da-DK"/>
        </a:p>
      </dgm:t>
    </dgm:pt>
    <dgm:pt modelId="{523B65EA-D9C5-4572-8759-67953C4EC9A3}" type="sibTrans" cxnId="{49C702E0-D45B-4386-B607-2E1866A27E16}">
      <dgm:prSet/>
      <dgm:spPr>
        <a:gradFill rotWithShape="0">
          <a:gsLst>
            <a:gs pos="0">
              <a:schemeClr val="tx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da-DK"/>
        </a:p>
      </dgm:t>
    </dgm:pt>
    <dgm:pt modelId="{E1DD4EA1-9E9F-4F42-A82F-1DFCA4679782}" type="pres">
      <dgm:prSet presAssocID="{E9ABC14F-DFED-473E-B1E8-3DD28E0F73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446EF5E-44E3-4233-9A65-885D50C8DD79}" type="pres">
      <dgm:prSet presAssocID="{E0E065B0-AA9B-4F89-BBFA-8CCF7BCF61E7}" presName="dummy" presStyleCnt="0"/>
      <dgm:spPr/>
    </dgm:pt>
    <dgm:pt modelId="{82C8F8DA-CB63-4A84-A484-3B7D268DE96E}" type="pres">
      <dgm:prSet presAssocID="{E0E065B0-AA9B-4F89-BBFA-8CCF7BCF61E7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8102506-ADFD-4AA8-8B8E-9C3F2AEC8C77}" type="pres">
      <dgm:prSet presAssocID="{02F05F67-0D3E-41F5-8516-1B1E43EE846D}" presName="sibTrans" presStyleLbl="node1" presStyleIdx="0" presStyleCnt="2"/>
      <dgm:spPr/>
      <dgm:t>
        <a:bodyPr/>
        <a:lstStyle/>
        <a:p>
          <a:endParaRPr lang="da-DK"/>
        </a:p>
      </dgm:t>
    </dgm:pt>
    <dgm:pt modelId="{8CB29C96-F445-424A-B868-AF6499D40931}" type="pres">
      <dgm:prSet presAssocID="{0C1542DE-AB93-4384-B205-B65E56400FE1}" presName="dummy" presStyleCnt="0"/>
      <dgm:spPr/>
    </dgm:pt>
    <dgm:pt modelId="{59001EE6-7D7B-4B8D-A272-DD5CC79198A4}" type="pres">
      <dgm:prSet presAssocID="{0C1542DE-AB93-4384-B205-B65E56400FE1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B6173C5-9B15-4D6D-8141-A430314F7E3C}" type="pres">
      <dgm:prSet presAssocID="{523B65EA-D9C5-4572-8759-67953C4EC9A3}" presName="sibTrans" presStyleLbl="node1" presStyleIdx="1" presStyleCnt="2" custLinFactNeighborX="343" custLinFactNeighborY="1672"/>
      <dgm:spPr/>
      <dgm:t>
        <a:bodyPr/>
        <a:lstStyle/>
        <a:p>
          <a:endParaRPr lang="da-DK"/>
        </a:p>
      </dgm:t>
    </dgm:pt>
  </dgm:ptLst>
  <dgm:cxnLst>
    <dgm:cxn modelId="{28024E64-7837-4B87-808E-32EA650DE5D8}" srcId="{E9ABC14F-DFED-473E-B1E8-3DD28E0F73BD}" destId="{E0E065B0-AA9B-4F89-BBFA-8CCF7BCF61E7}" srcOrd="0" destOrd="0" parTransId="{593C6163-B6DC-4E65-8A79-B9421E7F08FC}" sibTransId="{02F05F67-0D3E-41F5-8516-1B1E43EE846D}"/>
    <dgm:cxn modelId="{BD72090E-EF0B-430A-A8AA-3420DCCAFA48}" type="presOf" srcId="{02F05F67-0D3E-41F5-8516-1B1E43EE846D}" destId="{B8102506-ADFD-4AA8-8B8E-9C3F2AEC8C77}" srcOrd="0" destOrd="0" presId="urn:microsoft.com/office/officeart/2005/8/layout/cycle1"/>
    <dgm:cxn modelId="{733F9144-BC3B-403B-BD68-37DDAFAD8697}" type="presOf" srcId="{0C1542DE-AB93-4384-B205-B65E56400FE1}" destId="{59001EE6-7D7B-4B8D-A272-DD5CC79198A4}" srcOrd="0" destOrd="0" presId="urn:microsoft.com/office/officeart/2005/8/layout/cycle1"/>
    <dgm:cxn modelId="{4BB38503-EE31-4487-9327-F35446FD0EDB}" type="presOf" srcId="{E9ABC14F-DFED-473E-B1E8-3DD28E0F73BD}" destId="{E1DD4EA1-9E9F-4F42-A82F-1DFCA4679782}" srcOrd="0" destOrd="0" presId="urn:microsoft.com/office/officeart/2005/8/layout/cycle1"/>
    <dgm:cxn modelId="{49C702E0-D45B-4386-B607-2E1866A27E16}" srcId="{E9ABC14F-DFED-473E-B1E8-3DD28E0F73BD}" destId="{0C1542DE-AB93-4384-B205-B65E56400FE1}" srcOrd="1" destOrd="0" parTransId="{64D23BCD-2BFC-4773-881F-979D4D7D5DEA}" sibTransId="{523B65EA-D9C5-4572-8759-67953C4EC9A3}"/>
    <dgm:cxn modelId="{531FE467-08B9-4C0D-8187-2EF3807A4BCF}" type="presOf" srcId="{E0E065B0-AA9B-4F89-BBFA-8CCF7BCF61E7}" destId="{82C8F8DA-CB63-4A84-A484-3B7D268DE96E}" srcOrd="0" destOrd="0" presId="urn:microsoft.com/office/officeart/2005/8/layout/cycle1"/>
    <dgm:cxn modelId="{A3B52A49-F146-4EEC-83B1-2B76FE148FFE}" type="presOf" srcId="{523B65EA-D9C5-4572-8759-67953C4EC9A3}" destId="{1B6173C5-9B15-4D6D-8141-A430314F7E3C}" srcOrd="0" destOrd="0" presId="urn:microsoft.com/office/officeart/2005/8/layout/cycle1"/>
    <dgm:cxn modelId="{CDB66871-BE0A-47AA-9161-36DA285F555D}" type="presParOf" srcId="{E1DD4EA1-9E9F-4F42-A82F-1DFCA4679782}" destId="{4446EF5E-44E3-4233-9A65-885D50C8DD79}" srcOrd="0" destOrd="0" presId="urn:microsoft.com/office/officeart/2005/8/layout/cycle1"/>
    <dgm:cxn modelId="{AA25C84B-4D12-4A61-9D3B-671156710D6C}" type="presParOf" srcId="{E1DD4EA1-9E9F-4F42-A82F-1DFCA4679782}" destId="{82C8F8DA-CB63-4A84-A484-3B7D268DE96E}" srcOrd="1" destOrd="0" presId="urn:microsoft.com/office/officeart/2005/8/layout/cycle1"/>
    <dgm:cxn modelId="{213DEBC5-1D30-4347-A5B2-55A7DD8993EE}" type="presParOf" srcId="{E1DD4EA1-9E9F-4F42-A82F-1DFCA4679782}" destId="{B8102506-ADFD-4AA8-8B8E-9C3F2AEC8C77}" srcOrd="2" destOrd="0" presId="urn:microsoft.com/office/officeart/2005/8/layout/cycle1"/>
    <dgm:cxn modelId="{F277F6A5-39C1-4A0D-9968-DBF427E95E34}" type="presParOf" srcId="{E1DD4EA1-9E9F-4F42-A82F-1DFCA4679782}" destId="{8CB29C96-F445-424A-B868-AF6499D40931}" srcOrd="3" destOrd="0" presId="urn:microsoft.com/office/officeart/2005/8/layout/cycle1"/>
    <dgm:cxn modelId="{B862DD1B-BA7C-4A04-A22A-D77F70EEE24A}" type="presParOf" srcId="{E1DD4EA1-9E9F-4F42-A82F-1DFCA4679782}" destId="{59001EE6-7D7B-4B8D-A272-DD5CC79198A4}" srcOrd="4" destOrd="0" presId="urn:microsoft.com/office/officeart/2005/8/layout/cycle1"/>
    <dgm:cxn modelId="{48BBC18B-9F5D-4F47-A6A7-1CAE0E015CE3}" type="presParOf" srcId="{E1DD4EA1-9E9F-4F42-A82F-1DFCA4679782}" destId="{1B6173C5-9B15-4D6D-8141-A430314F7E3C}" srcOrd="5" destOrd="0" presId="urn:microsoft.com/office/officeart/2005/8/layout/cycle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47779-25D9-4AAB-B1DA-ED34EA048820}" type="doc">
      <dgm:prSet loTypeId="urn:microsoft.com/office/officeart/2005/8/layout/gear1" loCatId="cycle" qsTypeId="urn:microsoft.com/office/officeart/2005/8/quickstyle/3d1" qsCatId="3D" csTypeId="urn:microsoft.com/office/officeart/2005/8/colors/accent0_3" csCatId="mainScheme" phldr="1"/>
      <dgm:spPr/>
    </dgm:pt>
    <dgm:pt modelId="{E1DCF68B-338E-4367-90FB-B614E95D58A6}">
      <dgm:prSet phldrT="[Tekst]"/>
      <dgm:spPr/>
      <dgm:t>
        <a:bodyPr/>
        <a:lstStyle/>
        <a:p>
          <a:r>
            <a:rPr lang="da-DK" dirty="0" err="1" smtClean="0"/>
            <a:t>Ægudskillelse</a:t>
          </a:r>
          <a:endParaRPr lang="da-DK" dirty="0"/>
        </a:p>
      </dgm:t>
    </dgm:pt>
    <dgm:pt modelId="{07A43961-8FE3-4BC9-BF8F-84A93B760D7C}" type="parTrans" cxnId="{1FF3E431-7804-4D68-B62F-3344C2439F59}">
      <dgm:prSet/>
      <dgm:spPr/>
      <dgm:t>
        <a:bodyPr/>
        <a:lstStyle/>
        <a:p>
          <a:endParaRPr lang="da-DK"/>
        </a:p>
      </dgm:t>
    </dgm:pt>
    <dgm:pt modelId="{A4B77246-2AB0-4156-94F3-C6CB53B6A553}" type="sibTrans" cxnId="{1FF3E431-7804-4D68-B62F-3344C2439F59}">
      <dgm:prSet/>
      <dgm:spPr/>
      <dgm:t>
        <a:bodyPr/>
        <a:lstStyle/>
        <a:p>
          <a:endParaRPr lang="da-DK"/>
        </a:p>
      </dgm:t>
    </dgm:pt>
    <dgm:pt modelId="{B2E53F7F-EB55-4524-A93C-3EEDE6E798D3}">
      <dgm:prSet phldrT="[Tekst]"/>
      <dgm:spPr/>
      <dgm:t>
        <a:bodyPr/>
        <a:lstStyle/>
        <a:p>
          <a:r>
            <a:rPr lang="da-DK" dirty="0" smtClean="0"/>
            <a:t>Gennemsnits FEC i  besætningen</a:t>
          </a:r>
          <a:endParaRPr lang="da-DK" dirty="0"/>
        </a:p>
      </dgm:t>
    </dgm:pt>
    <dgm:pt modelId="{01472B1A-7553-4622-94D4-2B6DAB3F7224}" type="parTrans" cxnId="{5CB2A253-F163-4BBE-869A-85E68D11AA17}">
      <dgm:prSet/>
      <dgm:spPr/>
      <dgm:t>
        <a:bodyPr/>
        <a:lstStyle/>
        <a:p>
          <a:endParaRPr lang="da-DK"/>
        </a:p>
      </dgm:t>
    </dgm:pt>
    <dgm:pt modelId="{C0A83ADC-2DD6-4510-87F3-DA28D9D93537}" type="sibTrans" cxnId="{5CB2A253-F163-4BBE-869A-85E68D11AA17}">
      <dgm:prSet/>
      <dgm:spPr/>
      <dgm:t>
        <a:bodyPr/>
        <a:lstStyle/>
        <a:p>
          <a:endParaRPr lang="da-DK"/>
        </a:p>
      </dgm:t>
    </dgm:pt>
    <dgm:pt modelId="{863CA9E9-2176-4C5A-8DF9-36B23FCDE241}" type="pres">
      <dgm:prSet presAssocID="{EDD47779-25D9-4AAB-B1DA-ED34EA0488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06CC0D-3F3B-41A2-8E7F-16BAE0EBC8CB}" type="pres">
      <dgm:prSet presAssocID="{E1DCF68B-338E-4367-90FB-B614E95D58A6}" presName="gear1" presStyleLbl="node1" presStyleIdx="0" presStyleCnt="2" custLinFactNeighborX="-354" custLinFactNeighborY="2479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A7C29F6-ECF6-44AA-AC22-572FA3ECF4B4}" type="pres">
      <dgm:prSet presAssocID="{E1DCF68B-338E-4367-90FB-B614E95D58A6}" presName="gear1srcNode" presStyleLbl="node1" presStyleIdx="0" presStyleCnt="2"/>
      <dgm:spPr/>
      <dgm:t>
        <a:bodyPr/>
        <a:lstStyle/>
        <a:p>
          <a:endParaRPr lang="da-DK"/>
        </a:p>
      </dgm:t>
    </dgm:pt>
    <dgm:pt modelId="{AEC99524-3BDF-44AD-852C-CB6DB550C91C}" type="pres">
      <dgm:prSet presAssocID="{E1DCF68B-338E-4367-90FB-B614E95D58A6}" presName="gear1dstNode" presStyleLbl="node1" presStyleIdx="0" presStyleCnt="2"/>
      <dgm:spPr/>
      <dgm:t>
        <a:bodyPr/>
        <a:lstStyle/>
        <a:p>
          <a:endParaRPr lang="da-DK"/>
        </a:p>
      </dgm:t>
    </dgm:pt>
    <dgm:pt modelId="{4DAE5143-773D-4028-8BD1-5864BC0AFE47}" type="pres">
      <dgm:prSet presAssocID="{B2E53F7F-EB55-4524-A93C-3EEDE6E798D3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0FAF12-502E-4364-A74A-AFB751131FA5}" type="pres">
      <dgm:prSet presAssocID="{B2E53F7F-EB55-4524-A93C-3EEDE6E798D3}" presName="gear2srcNode" presStyleLbl="node1" presStyleIdx="1" presStyleCnt="2"/>
      <dgm:spPr/>
      <dgm:t>
        <a:bodyPr/>
        <a:lstStyle/>
        <a:p>
          <a:endParaRPr lang="da-DK"/>
        </a:p>
      </dgm:t>
    </dgm:pt>
    <dgm:pt modelId="{B8E1FEFF-A483-4FAC-8DAE-D34175CE0B0C}" type="pres">
      <dgm:prSet presAssocID="{B2E53F7F-EB55-4524-A93C-3EEDE6E798D3}" presName="gear2dstNode" presStyleLbl="node1" presStyleIdx="1" presStyleCnt="2"/>
      <dgm:spPr/>
      <dgm:t>
        <a:bodyPr/>
        <a:lstStyle/>
        <a:p>
          <a:endParaRPr lang="da-DK"/>
        </a:p>
      </dgm:t>
    </dgm:pt>
    <dgm:pt modelId="{D0CC4D3C-DA2A-402A-8F42-EA801A302C15}" type="pres">
      <dgm:prSet presAssocID="{A4B77246-2AB0-4156-94F3-C6CB53B6A553}" presName="connector1" presStyleLbl="sibTrans2D1" presStyleIdx="0" presStyleCnt="2" custAng="13342376" custFlipHor="1" custLinFactNeighborX="-3699" custLinFactNeighborY="6367"/>
      <dgm:spPr/>
      <dgm:t>
        <a:bodyPr/>
        <a:lstStyle/>
        <a:p>
          <a:endParaRPr lang="da-DK"/>
        </a:p>
      </dgm:t>
    </dgm:pt>
    <dgm:pt modelId="{C9677341-36DB-4188-B7FF-BCCCFD3E4B46}" type="pres">
      <dgm:prSet presAssocID="{C0A83ADC-2DD6-4510-87F3-DA28D9D93537}" presName="connector2" presStyleLbl="sibTrans2D1" presStyleIdx="1" presStyleCnt="2" custAng="7195820" custFlipHor="1"/>
      <dgm:spPr/>
      <dgm:t>
        <a:bodyPr/>
        <a:lstStyle/>
        <a:p>
          <a:endParaRPr lang="da-DK"/>
        </a:p>
      </dgm:t>
    </dgm:pt>
  </dgm:ptLst>
  <dgm:cxnLst>
    <dgm:cxn modelId="{2B1B03F8-7EEC-40EE-B7D4-393CC8EE1ED1}" type="presOf" srcId="{A4B77246-2AB0-4156-94F3-C6CB53B6A553}" destId="{D0CC4D3C-DA2A-402A-8F42-EA801A302C15}" srcOrd="0" destOrd="0" presId="urn:microsoft.com/office/officeart/2005/8/layout/gear1"/>
    <dgm:cxn modelId="{E91D7A23-9C01-4A08-B75D-D86F56C6A280}" type="presOf" srcId="{EDD47779-25D9-4AAB-B1DA-ED34EA048820}" destId="{863CA9E9-2176-4C5A-8DF9-36B23FCDE241}" srcOrd="0" destOrd="0" presId="urn:microsoft.com/office/officeart/2005/8/layout/gear1"/>
    <dgm:cxn modelId="{1FF3E431-7804-4D68-B62F-3344C2439F59}" srcId="{EDD47779-25D9-4AAB-B1DA-ED34EA048820}" destId="{E1DCF68B-338E-4367-90FB-B614E95D58A6}" srcOrd="0" destOrd="0" parTransId="{07A43961-8FE3-4BC9-BF8F-84A93B760D7C}" sibTransId="{A4B77246-2AB0-4156-94F3-C6CB53B6A553}"/>
    <dgm:cxn modelId="{5CB2A253-F163-4BBE-869A-85E68D11AA17}" srcId="{EDD47779-25D9-4AAB-B1DA-ED34EA048820}" destId="{B2E53F7F-EB55-4524-A93C-3EEDE6E798D3}" srcOrd="1" destOrd="0" parTransId="{01472B1A-7553-4622-94D4-2B6DAB3F7224}" sibTransId="{C0A83ADC-2DD6-4510-87F3-DA28D9D93537}"/>
    <dgm:cxn modelId="{E448B153-3E59-4391-9C74-B88A6852EE51}" type="presOf" srcId="{C0A83ADC-2DD6-4510-87F3-DA28D9D93537}" destId="{C9677341-36DB-4188-B7FF-BCCCFD3E4B46}" srcOrd="0" destOrd="0" presId="urn:microsoft.com/office/officeart/2005/8/layout/gear1"/>
    <dgm:cxn modelId="{C888FF4B-7571-4B36-A997-BF09592AD36A}" type="presOf" srcId="{B2E53F7F-EB55-4524-A93C-3EEDE6E798D3}" destId="{760FAF12-502E-4364-A74A-AFB751131FA5}" srcOrd="1" destOrd="0" presId="urn:microsoft.com/office/officeart/2005/8/layout/gear1"/>
    <dgm:cxn modelId="{F2ADE964-6AAE-44E8-923D-9BD72F0EA184}" type="presOf" srcId="{E1DCF68B-338E-4367-90FB-B614E95D58A6}" destId="{AEC99524-3BDF-44AD-852C-CB6DB550C91C}" srcOrd="2" destOrd="0" presId="urn:microsoft.com/office/officeart/2005/8/layout/gear1"/>
    <dgm:cxn modelId="{F267C1E9-8EBA-4E5B-BD30-8D5806482813}" type="presOf" srcId="{B2E53F7F-EB55-4524-A93C-3EEDE6E798D3}" destId="{B8E1FEFF-A483-4FAC-8DAE-D34175CE0B0C}" srcOrd="2" destOrd="0" presId="urn:microsoft.com/office/officeart/2005/8/layout/gear1"/>
    <dgm:cxn modelId="{E5CB1D3E-2BCC-4967-802E-254679462756}" type="presOf" srcId="{E1DCF68B-338E-4367-90FB-B614E95D58A6}" destId="{8B06CC0D-3F3B-41A2-8E7F-16BAE0EBC8CB}" srcOrd="0" destOrd="0" presId="urn:microsoft.com/office/officeart/2005/8/layout/gear1"/>
    <dgm:cxn modelId="{71245659-A03D-4496-997A-BE41A9E71ADF}" type="presOf" srcId="{E1DCF68B-338E-4367-90FB-B614E95D58A6}" destId="{7A7C29F6-ECF6-44AA-AC22-572FA3ECF4B4}" srcOrd="1" destOrd="0" presId="urn:microsoft.com/office/officeart/2005/8/layout/gear1"/>
    <dgm:cxn modelId="{C7005674-E9C3-47FC-9E90-86FD89E2177B}" type="presOf" srcId="{B2E53F7F-EB55-4524-A93C-3EEDE6E798D3}" destId="{4DAE5143-773D-4028-8BD1-5864BC0AFE47}" srcOrd="0" destOrd="0" presId="urn:microsoft.com/office/officeart/2005/8/layout/gear1"/>
    <dgm:cxn modelId="{4F4466C5-F782-4A92-8D1B-84D9455E0058}" type="presParOf" srcId="{863CA9E9-2176-4C5A-8DF9-36B23FCDE241}" destId="{8B06CC0D-3F3B-41A2-8E7F-16BAE0EBC8CB}" srcOrd="0" destOrd="0" presId="urn:microsoft.com/office/officeart/2005/8/layout/gear1"/>
    <dgm:cxn modelId="{A1B70110-E2CA-4881-91B8-FC2198D24E9C}" type="presParOf" srcId="{863CA9E9-2176-4C5A-8DF9-36B23FCDE241}" destId="{7A7C29F6-ECF6-44AA-AC22-572FA3ECF4B4}" srcOrd="1" destOrd="0" presId="urn:microsoft.com/office/officeart/2005/8/layout/gear1"/>
    <dgm:cxn modelId="{C5B1D7F7-CDE6-4643-A546-417B3CC587AE}" type="presParOf" srcId="{863CA9E9-2176-4C5A-8DF9-36B23FCDE241}" destId="{AEC99524-3BDF-44AD-852C-CB6DB550C91C}" srcOrd="2" destOrd="0" presId="urn:microsoft.com/office/officeart/2005/8/layout/gear1"/>
    <dgm:cxn modelId="{53DAB828-B1F4-4FB9-9550-9CF219CF114D}" type="presParOf" srcId="{863CA9E9-2176-4C5A-8DF9-36B23FCDE241}" destId="{4DAE5143-773D-4028-8BD1-5864BC0AFE47}" srcOrd="3" destOrd="0" presId="urn:microsoft.com/office/officeart/2005/8/layout/gear1"/>
    <dgm:cxn modelId="{35C4C85D-5CD5-426A-87B1-C7E16D702054}" type="presParOf" srcId="{863CA9E9-2176-4C5A-8DF9-36B23FCDE241}" destId="{760FAF12-502E-4364-A74A-AFB751131FA5}" srcOrd="4" destOrd="0" presId="urn:microsoft.com/office/officeart/2005/8/layout/gear1"/>
    <dgm:cxn modelId="{A1C1A81B-BBF9-446E-B2AF-E44702E893D1}" type="presParOf" srcId="{863CA9E9-2176-4C5A-8DF9-36B23FCDE241}" destId="{B8E1FEFF-A483-4FAC-8DAE-D34175CE0B0C}" srcOrd="5" destOrd="0" presId="urn:microsoft.com/office/officeart/2005/8/layout/gear1"/>
    <dgm:cxn modelId="{AD101199-6BCE-45B1-8B5A-FED7D1E07982}" type="presParOf" srcId="{863CA9E9-2176-4C5A-8DF9-36B23FCDE241}" destId="{D0CC4D3C-DA2A-402A-8F42-EA801A302C15}" srcOrd="6" destOrd="0" presId="urn:microsoft.com/office/officeart/2005/8/layout/gear1"/>
    <dgm:cxn modelId="{B56451A5-2A95-44FB-8D9B-EA9917ADF486}" type="presParOf" srcId="{863CA9E9-2176-4C5A-8DF9-36B23FCDE241}" destId="{C9677341-36DB-4188-B7FF-BCCCFD3E4B46}" srcOrd="7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0.23244</cdr:x>
      <cdr:y>0.76111</cdr:y>
    </cdr:from>
    <cdr:to>
      <cdr:x>0.52976</cdr:x>
      <cdr:y>0.76169</cdr:y>
    </cdr:to>
    <cdr:sp macro="" textlink="">
      <cdr:nvSpPr>
        <cdr:cNvPr id="6" name="Lige forbindelse 5"/>
        <cdr:cNvSpPr/>
      </cdr:nvSpPr>
      <cdr:spPr>
        <a:xfrm xmlns:a="http://schemas.openxmlformats.org/drawingml/2006/main">
          <a:off x="1528748" y="3125795"/>
          <a:ext cx="1955477" cy="23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85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0.58001</cdr:x>
      <cdr:y>0.4654</cdr:y>
    </cdr:from>
    <cdr:to>
      <cdr:x>0.87734</cdr:x>
      <cdr:y>0.46597</cdr:y>
    </cdr:to>
    <cdr:sp macro="" textlink="">
      <cdr:nvSpPr>
        <cdr:cNvPr id="7" name="Lige forbindelse 6"/>
        <cdr:cNvSpPr/>
      </cdr:nvSpPr>
      <cdr:spPr>
        <a:xfrm xmlns:a="http://schemas.openxmlformats.org/drawingml/2006/main">
          <a:off x="3814764" y="1911349"/>
          <a:ext cx="1955543" cy="23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0.13333</cdr:x>
      <cdr:y>0.35849</cdr:y>
    </cdr:from>
    <cdr:to>
      <cdr:x>0.74007</cdr:x>
      <cdr:y>0.35892</cdr:y>
    </cdr:to>
    <cdr:sp macro="" textlink="">
      <cdr:nvSpPr>
        <cdr:cNvPr id="4" name="Lige forbindelse 3"/>
        <cdr:cNvSpPr/>
      </cdr:nvSpPr>
      <cdr:spPr>
        <a:xfrm xmlns:a="http://schemas.openxmlformats.org/drawingml/2006/main">
          <a:off x="857256" y="1357322"/>
          <a:ext cx="3900996" cy="16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a-DK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0.11808</cdr:x>
      <cdr:y>0.16138</cdr:y>
    </cdr:from>
    <cdr:to>
      <cdr:x>0.93358</cdr:x>
      <cdr:y>0.82275</cdr:y>
    </cdr:to>
    <cdr:sp macro="" textlink="">
      <cdr:nvSpPr>
        <cdr:cNvPr id="3" name="Lige forbindelse 2"/>
        <cdr:cNvSpPr/>
      </cdr:nvSpPr>
      <cdr:spPr>
        <a:xfrm xmlns:a="http://schemas.openxmlformats.org/drawingml/2006/main" flipV="1">
          <a:off x="609600" y="581025"/>
          <a:ext cx="4210050" cy="2381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0.7214</cdr:x>
      <cdr:y>0.47354</cdr:y>
    </cdr:from>
    <cdr:to>
      <cdr:x>0.93542</cdr:x>
      <cdr:y>0.56085</cdr:y>
    </cdr:to>
    <cdr:sp macro="" textlink="">
      <cdr:nvSpPr>
        <cdr:cNvPr id="6" name="Tekstboks 5"/>
        <cdr:cNvSpPr txBox="1"/>
      </cdr:nvSpPr>
      <cdr:spPr>
        <a:xfrm xmlns:a="http://schemas.openxmlformats.org/drawingml/2006/main">
          <a:off x="3724275" y="1704975"/>
          <a:ext cx="11049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da-DK" sz="1100"/>
            <a:t>Underdoserede heste</a:t>
          </a:r>
        </a:p>
      </cdr:txBody>
    </cdr:sp>
  </cdr:relSizeAnchor>
  <cdr:relSizeAnchor xmlns:cdr="http://schemas.openxmlformats.org/drawingml/2006/chartDrawing">
    <cdr:from>
      <cdr:x>0.2583</cdr:x>
      <cdr:y>0.27249</cdr:y>
    </cdr:from>
    <cdr:to>
      <cdr:x>0.46494</cdr:x>
      <cdr:y>0.36508</cdr:y>
    </cdr:to>
    <cdr:sp macro="" textlink="">
      <cdr:nvSpPr>
        <cdr:cNvPr id="7" name="Tekstboks 6"/>
        <cdr:cNvSpPr txBox="1"/>
      </cdr:nvSpPr>
      <cdr:spPr>
        <a:xfrm xmlns:a="http://schemas.openxmlformats.org/drawingml/2006/main">
          <a:off x="1333500" y="981075"/>
          <a:ext cx="10668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da-DK" sz="1100"/>
            <a:t>Overdoserede heste</a:t>
          </a:r>
        </a:p>
      </cdr:txBody>
    </cdr:sp>
  </cdr:relSizeAnchor>
  <cdr:relSizeAnchor xmlns:cdr="http://schemas.openxmlformats.org/drawingml/2006/chartDrawing">
    <cdr:from>
      <cdr:x>0.11808</cdr:x>
      <cdr:y>0.16138</cdr:y>
    </cdr:from>
    <cdr:to>
      <cdr:x>0.90775</cdr:x>
      <cdr:y>0.80159</cdr:y>
    </cdr:to>
    <cdr:sp macro="" textlink="">
      <cdr:nvSpPr>
        <cdr:cNvPr id="9" name="Lige forbindelse 8"/>
        <cdr:cNvSpPr/>
      </cdr:nvSpPr>
      <cdr:spPr>
        <a:xfrm xmlns:a="http://schemas.openxmlformats.org/drawingml/2006/main" flipV="1">
          <a:off x="609600" y="581025"/>
          <a:ext cx="4076700" cy="23050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0.14391</cdr:x>
      <cdr:y>0.18254</cdr:y>
    </cdr:from>
    <cdr:to>
      <cdr:x>0.93358</cdr:x>
      <cdr:y>0.82275</cdr:y>
    </cdr:to>
    <cdr:sp macro="" textlink="">
      <cdr:nvSpPr>
        <cdr:cNvPr id="10" name="Lige forbindelse 9"/>
        <cdr:cNvSpPr/>
      </cdr:nvSpPr>
      <cdr:spPr>
        <a:xfrm xmlns:a="http://schemas.openxmlformats.org/drawingml/2006/main" flipV="1">
          <a:off x="742950" y="657225"/>
          <a:ext cx="4076700" cy="23050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0.11958</cdr:x>
      <cdr:y>0.16226</cdr:y>
    </cdr:from>
    <cdr:to>
      <cdr:x>0.88315</cdr:x>
      <cdr:y>0.78166</cdr:y>
    </cdr:to>
    <cdr:sp macro="" textlink="">
      <cdr:nvSpPr>
        <cdr:cNvPr id="11" name="Lige forbindelse 10"/>
        <cdr:cNvSpPr/>
      </cdr:nvSpPr>
      <cdr:spPr>
        <a:xfrm xmlns:a="http://schemas.openxmlformats.org/drawingml/2006/main" flipV="1">
          <a:off x="619760" y="584200"/>
          <a:ext cx="3957320" cy="22301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0.17055</cdr:x>
      <cdr:y>0.20317</cdr:y>
    </cdr:from>
    <cdr:to>
      <cdr:x>0.93412</cdr:x>
      <cdr:y>0.82257</cdr:y>
    </cdr:to>
    <cdr:sp macro="" textlink="">
      <cdr:nvSpPr>
        <cdr:cNvPr id="12" name="Lige forbindelse 11"/>
        <cdr:cNvSpPr/>
      </cdr:nvSpPr>
      <cdr:spPr>
        <a:xfrm xmlns:a="http://schemas.openxmlformats.org/drawingml/2006/main" flipV="1">
          <a:off x="883920" y="731520"/>
          <a:ext cx="3957320" cy="223012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da-DK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0.19718</cdr:x>
      <cdr:y>0.27119</cdr:y>
    </cdr:from>
    <cdr:to>
      <cdr:x>0.5838</cdr:x>
      <cdr:y>0.27156</cdr:y>
    </cdr:to>
    <cdr:sp macro="" textlink="">
      <cdr:nvSpPr>
        <cdr:cNvPr id="4" name="Lige forbindelse 3"/>
        <cdr:cNvSpPr/>
      </cdr:nvSpPr>
      <cdr:spPr>
        <a:xfrm xmlns:a="http://schemas.openxmlformats.org/drawingml/2006/main">
          <a:off x="1000132" y="1143008"/>
          <a:ext cx="1960975" cy="15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0.59155</cdr:x>
      <cdr:y>0.32203</cdr:y>
    </cdr:from>
    <cdr:to>
      <cdr:x>0.97816</cdr:x>
      <cdr:y>0.3224</cdr:y>
    </cdr:to>
    <cdr:sp macro="" textlink="">
      <cdr:nvSpPr>
        <cdr:cNvPr id="5" name="Lige forbindelse 4"/>
        <cdr:cNvSpPr/>
      </cdr:nvSpPr>
      <cdr:spPr>
        <a:xfrm xmlns:a="http://schemas.openxmlformats.org/drawingml/2006/main">
          <a:off x="3000396" y="1357322"/>
          <a:ext cx="1960924" cy="15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30F5-CB3D-42FA-B185-853EF4D9B6EC}" type="datetimeFigureOut">
              <a:rPr lang="da-DK" smtClean="0"/>
              <a:pPr/>
              <a:t>12-03-2009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13FC-00B4-4491-B820-74B14B5FA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a-DK" dirty="0" smtClean="0"/>
              <a:t>Specialeforsvar</a:t>
            </a:r>
            <a:endParaRPr lang="da-DK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da-DK" dirty="0" smtClean="0"/>
              <a:t>13. Marts 2009</a:t>
            </a:r>
            <a:endParaRPr lang="da-DK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14752" y="6500826"/>
            <a:ext cx="2919412" cy="219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4290" y="1047725"/>
            <a:ext cx="6429420" cy="74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smtClean="0"/>
              <a:t>Klik for at redigere teksttypografierne i masteren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a-DK" dirty="0" smtClean="0"/>
              <a:t>Mette Lindstrøm Larsen</a:t>
            </a:r>
            <a:endParaRPr lang="da-DK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8802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algn="ctr">
              <a:defRPr/>
            </a:pPr>
            <a:fld id="{79109ACE-91A7-4506-BEB8-FFB72CDE6654}" type="slidenum">
              <a:rPr lang="da-DK" smtClean="0"/>
              <a:pPr algn="ctr">
                <a:defRPr/>
              </a:pPr>
              <a:t>‹nr.›</a:t>
            </a:fld>
            <a:endParaRPr lang="da-DK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109ACE-91A7-4506-BEB8-FFB72CDE665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Velkommen</a:t>
            </a:r>
            <a:r>
              <a:rPr lang="da-DK" baseline="0" dirty="0" smtClean="0"/>
              <a:t> til specialeforsvar med titlen…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Indledende undersøgelser:</a:t>
            </a:r>
            <a:r>
              <a:rPr lang="da-DK" baseline="0" dirty="0" smtClean="0"/>
              <a:t> </a:t>
            </a:r>
            <a:r>
              <a:rPr lang="da-DK" dirty="0" err="1" smtClean="0"/>
              <a:t>Equi</a:t>
            </a:r>
            <a:r>
              <a:rPr lang="da-DK" dirty="0" smtClean="0"/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Laboratorium,</a:t>
            </a:r>
            <a:r>
              <a:rPr lang="da-DK" baseline="0" dirty="0" smtClean="0"/>
              <a:t> der udfører </a:t>
            </a:r>
            <a:r>
              <a:rPr lang="da-DK" baseline="0" dirty="0" err="1" smtClean="0"/>
              <a:t>fæcesundersøgelser</a:t>
            </a:r>
            <a:r>
              <a:rPr lang="da-DK" baseline="0" dirty="0" smtClean="0"/>
              <a:t> for hesteejere og dyrlæger over hele landet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Heste &gt;200 EPG </a:t>
            </a:r>
            <a:r>
              <a:rPr lang="da-DK" baseline="0" dirty="0" err="1" smtClean="0"/>
              <a:t>strogylider</a:t>
            </a:r>
            <a:r>
              <a:rPr lang="da-DK" baseline="0" dirty="0" smtClean="0"/>
              <a:t> bliver behandlet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Heste med spolorm bliver behandlet.</a:t>
            </a:r>
          </a:p>
          <a:p>
            <a:pPr lvl="0">
              <a:buFont typeface="Arial" pitchFamily="34" charset="0"/>
              <a:buChar char="•"/>
            </a:pP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Alle heste behandlet med ivermectin 0,2 mg/kg af hesteejeren selv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dirty="0" smtClean="0"/>
              <a:t>Alle </a:t>
            </a:r>
            <a:r>
              <a:rPr lang="da-DK" dirty="0" err="1" smtClean="0"/>
              <a:t>fæcesundersøgelser</a:t>
            </a:r>
            <a:endParaRPr lang="da-DK" dirty="0" smtClean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simpel </a:t>
            </a:r>
            <a:r>
              <a:rPr lang="da-DK" baseline="0" dirty="0" err="1" smtClean="0"/>
              <a:t>McMaster</a:t>
            </a:r>
            <a:r>
              <a:rPr lang="da-DK" baseline="0" dirty="0" smtClean="0"/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err="1" smtClean="0"/>
              <a:t>detektionsgrænse</a:t>
            </a:r>
            <a:r>
              <a:rPr lang="da-DK" baseline="0" dirty="0" smtClean="0"/>
              <a:t> på 50 EPG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Ved indledende undersøgelse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ren </a:t>
            </a:r>
            <a:r>
              <a:rPr lang="da-DK" baseline="0" dirty="0" err="1" smtClean="0"/>
              <a:t>strongylider</a:t>
            </a:r>
            <a:endParaRPr lang="da-DK" baseline="0" dirty="0" smtClean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Spolorm (også blandingsinfektioner)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Behandlingskrævende heste behandles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a-DK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Resistensundersøgelse 10-14 dage efter behandling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ERP undersøgelse af </a:t>
            </a:r>
            <a:r>
              <a:rPr lang="da-DK" baseline="0" dirty="0" err="1" smtClean="0"/>
              <a:t>strongylideheste</a:t>
            </a:r>
            <a:r>
              <a:rPr lang="da-DK" baseline="0" dirty="0" smtClean="0"/>
              <a:t> hver uge 2-6 uge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Larvedyrkning på heste, hvor der blev fundet æg for at skelne </a:t>
            </a:r>
            <a:r>
              <a:rPr lang="da-DK" baseline="0" dirty="0" err="1" smtClean="0"/>
              <a:t>strongyliderne</a:t>
            </a:r>
            <a:endParaRPr lang="da-DK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Beregningsmetode,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Individuelle heste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FECR beregnes = effekt af behandlingen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gennemsnit for besætningen aritmetisk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Undersøgelsen som gennemsnit af </a:t>
            </a:r>
            <a:r>
              <a:rPr lang="da-DK" baseline="0" dirty="0" err="1" smtClean="0"/>
              <a:t>besætnignernes</a:t>
            </a:r>
            <a:r>
              <a:rPr lang="da-DK" baseline="0" dirty="0" smtClean="0"/>
              <a:t> gennemsnit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baseline="0" dirty="0" smtClean="0"/>
              <a:t>196 heste.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Betragtes som to stikprøver af en stor population uden hensyn til besætninger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Spolormheste</a:t>
            </a:r>
            <a:r>
              <a:rPr lang="da-DK" baseline="0" dirty="0" smtClean="0"/>
              <a:t> fra 42 forskellige besætninger.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9 stalde havde 2 eller flere heste med spolorm.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Unge som naturlig følge af, at spolorm primært findes hos ungheste. (2,1 år)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strongylide</a:t>
            </a:r>
            <a:r>
              <a:rPr lang="da-DK" baseline="0" dirty="0" smtClean="0"/>
              <a:t> heste fra ERP undersøgelsen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derfor flere fra hver besætning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Ældre heste (8,7 år)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Grænseværdier forskellige for de to typer orm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Følge af forskel i korrelation mellem </a:t>
            </a:r>
            <a:r>
              <a:rPr lang="da-DK" dirty="0" err="1" smtClean="0"/>
              <a:t>ægudskillelse</a:t>
            </a:r>
            <a:r>
              <a:rPr lang="da-DK" dirty="0" smtClean="0"/>
              <a:t> og antal orm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Usikkerheder</a:t>
            </a:r>
            <a:r>
              <a:rPr lang="da-DK" baseline="0" dirty="0" smtClean="0"/>
              <a:t> i målemetoderne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929063" y="6715125"/>
            <a:ext cx="2701925" cy="20272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226 heste blev</a:t>
            </a:r>
            <a:r>
              <a:rPr lang="da-DK" baseline="0" dirty="0" smtClean="0"/>
              <a:t> undersøgt rutinemæssigt.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96 behandlingskrævende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Mindst 10 i hver besætning,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ikke behandlet inden for 12 uger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tilstede i besætningen 6 uger efter behandling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ejers accept + beliggenhed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65 heste deltog som kontrol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Ej nødvendige ved sammenligning med sig selv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Vise at der findes æg på årstiden</a:t>
            </a:r>
          </a:p>
          <a:p>
            <a:pPr lvl="1">
              <a:buFont typeface="Arial" pitchFamily="34" charset="0"/>
              <a:buChar char="•"/>
            </a:pPr>
            <a:endParaRPr lang="da-DK" baseline="0" dirty="0" smtClean="0"/>
          </a:p>
          <a:p>
            <a:pPr lvl="1">
              <a:buFont typeface="Arial" pitchFamily="34" charset="0"/>
              <a:buNone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Forskelligt antal heste i besætningerne,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generelt ret store besætninger.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Forskellige typer af heste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typisk rideheste,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betydning for alderen,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Gennemsnit 9,1 år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Vægt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Ejers dosering registreret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Jeg målte med vægtmålebånd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Brugt til at vurdere korrekt dosering inden for en snæver margin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+/- 25 kg</a:t>
            </a:r>
          </a:p>
          <a:p>
            <a:pPr lvl="3">
              <a:buFont typeface="Arial" pitchFamily="34" charset="0"/>
              <a:buChar char="•"/>
            </a:pP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stor forskel på, hvor højt infektionspresset i besætningen var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Høje og lave gennemsnit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Forskel på andel behandlede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da-DK" dirty="0" smtClean="0"/>
              <a:t>Fundne gennemsnits effekter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konfidensintervaller</a:t>
            </a:r>
            <a:r>
              <a:rPr lang="da-DK" baseline="0" dirty="0" smtClean="0"/>
              <a:t> sammenholdt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Resultater ej normalfordelte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Transformation af tallene er undgået for at undgå manipulation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Statistik med </a:t>
            </a:r>
            <a:r>
              <a:rPr lang="da-DK" baseline="0" dirty="0" err="1" smtClean="0"/>
              <a:t>Hierakisk</a:t>
            </a:r>
            <a:r>
              <a:rPr lang="da-DK" baseline="0" dirty="0" smtClean="0"/>
              <a:t> regressionsmodel i SAS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Fundne effekter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Effekt på y-aksen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Grå søjle viser </a:t>
            </a:r>
            <a:r>
              <a:rPr lang="da-DK" baseline="0" dirty="0" err="1" smtClean="0"/>
              <a:t>strongylide</a:t>
            </a:r>
            <a:r>
              <a:rPr lang="da-DK" baseline="0" dirty="0" smtClean="0"/>
              <a:t> æg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100% effekt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Rød søjle viser spolorm heste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96,9% i gennemsnit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Begge signifikant forskellige fra de opstillede grænseværdier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Ser</a:t>
            </a:r>
            <a:r>
              <a:rPr lang="da-DK" baseline="0" dirty="0" smtClean="0"/>
              <a:t> lidt nærmere på tallene for spolorm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Individuel graf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En søjle pr hest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Farver for besætninger og enkelte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Viser stor variation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err="1" smtClean="0"/>
              <a:t>Linier</a:t>
            </a:r>
            <a:r>
              <a:rPr lang="da-DK" baseline="0" dirty="0" smtClean="0"/>
              <a:t> er gennemsnit og </a:t>
            </a:r>
            <a:r>
              <a:rPr lang="da-DK" baseline="0" dirty="0" err="1" smtClean="0"/>
              <a:t>konfidensinterval</a:t>
            </a:r>
            <a:endParaRPr lang="da-DK" baseline="0" dirty="0" smtClean="0"/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10% af hestene er &lt; 90%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Besætningerne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Svarer til farverne i den tidligere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2 besætninger &lt; 90% (22%)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Resultater</a:t>
            </a:r>
            <a:r>
              <a:rPr lang="da-DK" baseline="0" dirty="0" smtClean="0"/>
              <a:t> fra ERP undersøgelsen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Tid på x-aksen 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Effekt</a:t>
            </a:r>
            <a:r>
              <a:rPr lang="da-DK" baseline="0" dirty="0" smtClean="0"/>
              <a:t> på y-aksen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Grå </a:t>
            </a:r>
            <a:r>
              <a:rPr lang="da-DK" baseline="0" dirty="0" err="1" smtClean="0"/>
              <a:t>linie</a:t>
            </a:r>
            <a:r>
              <a:rPr lang="da-DK" baseline="0" dirty="0" smtClean="0"/>
              <a:t> viser gennemsnit for undersøgelsen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4 besætninger (1, 3, 5 og 6) 100% alle 6 uger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1 besætning med 1 hest med positiv </a:t>
            </a:r>
            <a:r>
              <a:rPr lang="da-DK" baseline="0" dirty="0" err="1" smtClean="0"/>
              <a:t>ægtælling</a:t>
            </a:r>
            <a:r>
              <a:rPr lang="da-DK" baseline="0" dirty="0" smtClean="0"/>
              <a:t> 4 uger efter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 6 heste fra 4 besætninger uge 5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12 heste fra 5 besætninger uge 6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1 besætning &lt;90% effekt efter 6 uger</a:t>
            </a:r>
          </a:p>
          <a:p>
            <a:pPr lvl="1">
              <a:buFont typeface="Arial" pitchFamily="34" charset="0"/>
              <a:buChar char="•"/>
            </a:pP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Ingen signifikant effekt af stald (p=0,3482)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Sammenligning af mindste kvadraters metode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Stald 2 og 4 signifikant højere FEC 6 uger efter end staldene 1,3,5,6,7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MEGET</a:t>
            </a:r>
            <a:r>
              <a:rPr lang="da-DK" baseline="0" dirty="0" smtClean="0"/>
              <a:t> KORT: </a:t>
            </a:r>
            <a:r>
              <a:rPr lang="da-DK" dirty="0" smtClean="0"/>
              <a:t>Kontrolheste</a:t>
            </a:r>
            <a:r>
              <a:rPr lang="da-DK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EPG af y akse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Tid af x-akse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Signifikant stigning i perioden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Uforklarlig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Signifikant højere FEC hos ubehandlede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=&gt; lav FEC må være behandlingens skyld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929063" y="6786563"/>
            <a:ext cx="2667000" cy="20002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Betydning af præcis dosering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Sammenligning</a:t>
            </a:r>
            <a:r>
              <a:rPr lang="da-DK" baseline="0" dirty="0" smtClean="0"/>
              <a:t> vægten hestene var doseret efter af ejeren (y-aksen)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Og den vægt jeg har målt med målebånd på x-aksen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De fleste ejere har ramt ret godt inden for interval på +/-25 kg (diagonal </a:t>
            </a:r>
            <a:r>
              <a:rPr lang="da-DK" baseline="0" dirty="0" err="1" smtClean="0"/>
              <a:t>linie</a:t>
            </a:r>
            <a:r>
              <a:rPr lang="da-DK" baseline="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Nogle har givet hel sprøjte uanset hestens vægt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Grå prikker er heste, der udskilte æg inden uge 6 af undersøgelsen.</a:t>
            </a:r>
          </a:p>
          <a:p>
            <a:pPr lvl="0">
              <a:buFont typeface="Arial" pitchFamily="34" charset="0"/>
              <a:buChar char="•"/>
            </a:pP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Se nærmere på det: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Signifikant effekt af doseringen (p=0,0483)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Efter 5 uger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Signifikant lavere end gennemsnittet (p=0,0488)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Efter 6 uger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Signifikant lavere end de to andre grupper og gennemsnit (p&lt;0,0001)</a:t>
            </a:r>
          </a:p>
          <a:p>
            <a:pPr lvl="2">
              <a:buFont typeface="Arial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Dispositionen</a:t>
            </a:r>
            <a:r>
              <a:rPr lang="da-DK" baseline="0" dirty="0" smtClean="0"/>
              <a:t> 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forsvaret fokuserer på mine undersøgelser. 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Kort introduktion til emnet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baggrunden for hvorfor jeg har lavet dette speciale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hvad målet med mit speciale har været. 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Der er en kæmpe teoretisk baggrund for dette emne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kort gennemgå, </a:t>
            </a:r>
            <a:r>
              <a:rPr lang="da-DK" i="1" baseline="0" dirty="0" smtClean="0"/>
              <a:t>hvad resistens er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Herefter vil være en kort gennemgang af </a:t>
            </a:r>
            <a:r>
              <a:rPr lang="da-DK" i="1" baseline="0" dirty="0" smtClean="0"/>
              <a:t>den danske lovgivning </a:t>
            </a:r>
            <a:r>
              <a:rPr lang="da-DK" baseline="0" dirty="0" smtClean="0"/>
              <a:t>på området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Hestens </a:t>
            </a:r>
            <a:r>
              <a:rPr lang="da-DK" i="1" baseline="0" dirty="0" smtClean="0"/>
              <a:t>almindelige </a:t>
            </a:r>
            <a:r>
              <a:rPr lang="da-DK" i="1" baseline="0" dirty="0" err="1" smtClean="0"/>
              <a:t>nematoder</a:t>
            </a:r>
            <a:endParaRPr lang="da-DK" i="1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kort forklare om </a:t>
            </a:r>
            <a:r>
              <a:rPr lang="da-DK" i="1" baseline="0" dirty="0" smtClean="0"/>
              <a:t>ivermectin</a:t>
            </a:r>
            <a:r>
              <a:rPr lang="da-DK" baseline="0" dirty="0" smtClean="0"/>
              <a:t>, som er det stof, jeg har undersøgt.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specialets metoder og resultater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gennemgå hovedpunkterne fra min diskussion.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hovedtrækkene i mine konklusioner 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perspektiveringen og mine anbefalinger for, hvad specialets resultater kan bruges til fremover.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429375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signifikant effekt af infektionspresset uafhængigt af tiden</a:t>
            </a:r>
          </a:p>
          <a:p>
            <a:pPr>
              <a:buFont typeface="Arial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signifikant effekt af det gennemsnitlige FEC for samtlige heste i besætningen før behandling (p=0,0198). </a:t>
            </a:r>
          </a:p>
          <a:p>
            <a:pPr>
              <a:buFont typeface="Arial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ingen effekt af andelen af heste, der blev behandlet (p=1631). </a:t>
            </a:r>
          </a:p>
          <a:p>
            <a:pPr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Den danske</a:t>
            </a:r>
            <a:r>
              <a:rPr lang="da-DK" baseline="0" dirty="0" smtClean="0"/>
              <a:t> strategi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dyrlægerne har haft ansvaret for overvågning og behandling af </a:t>
            </a:r>
            <a:r>
              <a:rPr lang="da-DK" baseline="0" dirty="0" err="1" smtClean="0"/>
              <a:t>gastrointestinale</a:t>
            </a:r>
            <a:r>
              <a:rPr lang="da-DK" baseline="0" dirty="0" smtClean="0"/>
              <a:t> parasitter.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lovgivningen indført for at forsinke udviklingen af resistens.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Computersimulationer: at antallet af behandlinger er en vigtig faktor i forhold til hastigheden 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1998 før loven blev indført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gennemsnitligt 4 gange årligt. 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I 2006 spørgeskema blandt dyrlæger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anbefalede 2 årlige behandlinger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Selektiv strategi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err="1" smtClean="0"/>
              <a:t>fæcesundersøgelse</a:t>
            </a:r>
            <a:r>
              <a:rPr lang="da-DK" baseline="0" dirty="0" smtClean="0"/>
              <a:t> og diagnostik af orm. 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I udlandet anbefaler mange medicinalfirmaer 4 årlige præventive behandlinger eller mere. </a:t>
            </a:r>
          </a:p>
          <a:p>
            <a:pPr lvl="0">
              <a:buFont typeface="Arial" pitchFamily="34" charset="0"/>
              <a:buChar char="•"/>
            </a:pP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ser ud som om der bliver behandlet mindre i dag end før loven blev indført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Udvalgte</a:t>
            </a:r>
            <a:r>
              <a:rPr lang="da-DK" baseline="0" dirty="0" smtClean="0"/>
              <a:t> internationale og danske studier af </a:t>
            </a:r>
            <a:r>
              <a:rPr lang="da-DK" baseline="0" dirty="0" err="1" smtClean="0"/>
              <a:t>ivermectins</a:t>
            </a:r>
            <a:r>
              <a:rPr lang="da-DK" baseline="0" dirty="0" smtClean="0"/>
              <a:t> effekt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Lyons lavede kritisk studie hvor han fandt</a:t>
            </a:r>
            <a:r>
              <a:rPr lang="da-DK" baseline="0" dirty="0" smtClean="0"/>
              <a:t> fuld effekt af </a:t>
            </a:r>
            <a:r>
              <a:rPr lang="da-DK" baseline="0" dirty="0" err="1" smtClean="0"/>
              <a:t>po</a:t>
            </a:r>
            <a:r>
              <a:rPr lang="da-DK" baseline="0" dirty="0" smtClean="0"/>
              <a:t> behandling med 200 mg/kg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Resistens hos spolorm fundet 2002/2003 og bekræftet i 2006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Det danske studie omfattede 5 føl fra samme besætning.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2 besætninger var ikke signifikant forskellige fra dette.</a:t>
            </a:r>
          </a:p>
          <a:p>
            <a:pPr>
              <a:buFont typeface="Arial" pitchFamily="34" charset="0"/>
              <a:buNone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Endnu ingen fund af resistens hos </a:t>
            </a:r>
            <a:r>
              <a:rPr lang="da-DK" baseline="0" dirty="0" err="1" smtClean="0"/>
              <a:t>cyathostomer</a:t>
            </a:r>
            <a:r>
              <a:rPr lang="da-DK" baseline="0" dirty="0" smtClean="0"/>
              <a:t>, dog en </a:t>
            </a:r>
            <a:r>
              <a:rPr lang="da-DK" baseline="0" dirty="0" err="1" smtClean="0"/>
              <a:t>caserapport</a:t>
            </a:r>
            <a:r>
              <a:rPr lang="da-DK" baseline="0" dirty="0" smtClean="0"/>
              <a:t> fra 2008. </a:t>
            </a:r>
          </a:p>
          <a:p>
            <a:pPr>
              <a:buFont typeface="Arial" pitchFamily="34" charset="0"/>
              <a:buChar char="•"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ERP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Første rigtige studier fra Holland i midten af 1990’erne.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begrænset antal studier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forskellige definitioner af forskellige forskere.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Sammenligning vanskelig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Borgsteede</a:t>
            </a:r>
            <a:r>
              <a:rPr lang="da-DK" baseline="0" dirty="0" smtClean="0"/>
              <a:t> fulgte hestene til besætningen var &lt;90%.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Von </a:t>
            </a:r>
            <a:r>
              <a:rPr lang="da-DK" baseline="0" dirty="0" err="1" smtClean="0"/>
              <a:t>Samson-Himmelstjerna</a:t>
            </a:r>
            <a:r>
              <a:rPr lang="da-DK" baseline="0" dirty="0" smtClean="0"/>
              <a:t> rapporterede den første virkelige forkortede ERP fra Tyskland i 2007,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fund af æg allerede efter 4 uger i USA.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resistente L4.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én hest med æg efter 4 uger i dette studie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kun en besætning var under 90% efter 6 uger.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generelt en højere effekt og længere ERP end andre lande.</a:t>
            </a:r>
          </a:p>
          <a:p>
            <a:pPr>
              <a:buFont typeface="Arial" pitchFamily="34" charset="0"/>
              <a:buChar char="•"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styrke for den danske </a:t>
            </a:r>
            <a:r>
              <a:rPr lang="da-DK" baseline="0" dirty="0" err="1" smtClean="0"/>
              <a:t>anthelmintika</a:t>
            </a:r>
            <a:r>
              <a:rPr lang="da-DK" baseline="0" dirty="0" smtClean="0"/>
              <a:t> strategi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Ser ud til at det forsinker udviklingen af resistens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højere gennemsnitseffekt og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lavere andel resistente spolorm samt længere ERP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Farmakologisk baggrund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Enkelt</a:t>
            </a:r>
            <a:r>
              <a:rPr lang="da-DK" baseline="0" dirty="0" smtClean="0"/>
              <a:t> dosis af oralt administreret </a:t>
            </a:r>
            <a:r>
              <a:rPr lang="da-DK" baseline="0" dirty="0" err="1" smtClean="0"/>
              <a:t>anthelmintikum</a:t>
            </a:r>
            <a:r>
              <a:rPr lang="da-DK" baseline="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elimineres efter førsteordenskinetik, 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Som viste kurve</a:t>
            </a:r>
          </a:p>
          <a:p>
            <a:pPr lvl="4">
              <a:buFont typeface="Arial" pitchFamily="34" charset="0"/>
              <a:buChar char="•"/>
            </a:pPr>
            <a:r>
              <a:rPr lang="da-DK" baseline="0" dirty="0" smtClean="0"/>
              <a:t>Tid x-aksen, koncentration y-aksen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stoffet fjernes eksponentielt.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karakteristiske hale på kurven.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Ormene dør over en hvis koncentration i given tid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(</a:t>
            </a:r>
            <a:r>
              <a:rPr lang="da-DK" baseline="0" dirty="0" err="1" smtClean="0"/>
              <a:t>linien</a:t>
            </a:r>
            <a:r>
              <a:rPr lang="da-DK" baseline="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undgå resistens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ormene udsættes for en dødelig koncentration i tilstrækkelig lang tid.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ikke udsættes for lave koncentrationer i slutningen af eliminationsperioden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selektion for resistens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hesten optager nye larver under græsningen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Det er i litteraturen både fremført, at det tilbageværende stof kan selektere for resistens hos nye larver, og at disse koncentrationer lave og har ringe betydning.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Højere dosis vil give længere tid om at eliminere. 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Længere tid med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sublethal</a:t>
            </a:r>
            <a:r>
              <a:rPr lang="da-DK" baseline="0" dirty="0" smtClean="0"/>
              <a:t> dosis.</a:t>
            </a:r>
          </a:p>
          <a:p>
            <a:pPr lvl="1"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Bør undersøges</a:t>
            </a:r>
            <a:r>
              <a:rPr lang="da-DK" baseline="0" dirty="0" smtClean="0"/>
              <a:t> nærmere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Fundet sammenhæng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Højt  niveau af </a:t>
            </a:r>
            <a:r>
              <a:rPr lang="da-DK" dirty="0" err="1" smtClean="0"/>
              <a:t>ægudskillelse</a:t>
            </a:r>
            <a:r>
              <a:rPr lang="da-DK" baseline="0" dirty="0" smtClean="0"/>
              <a:t> fra alle heste =&gt;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Mange </a:t>
            </a:r>
            <a:r>
              <a:rPr lang="da-DK" baseline="0" dirty="0" err="1" smtClean="0"/>
              <a:t>infektive</a:t>
            </a:r>
            <a:r>
              <a:rPr lang="da-DK" baseline="0" dirty="0" smtClean="0"/>
              <a:t> larver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Stort infektionspres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Man kan bryde cirklen ved at fjerne æg og larver fra marken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Fjerne gødning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Flytte hestene til ren fold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Nu</a:t>
            </a:r>
            <a:r>
              <a:rPr lang="da-DK" baseline="0" dirty="0" smtClean="0"/>
              <a:t> er det tid til at samle lidt op på hvad jeg har fundet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Fundne i min undersøgelse =&gt;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foreslå </a:t>
            </a:r>
            <a:r>
              <a:rPr lang="da-DK" baseline="0" dirty="0" err="1" smtClean="0"/>
              <a:t>retningslinier</a:t>
            </a:r>
            <a:r>
              <a:rPr lang="da-DK" baseline="0" dirty="0" smtClean="0"/>
              <a:t> for fremtidig forskning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opstille opdaterede anbefalinger for optimal behandling af danske heste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err="1" smtClean="0"/>
              <a:t>Anthelmintikar</a:t>
            </a:r>
            <a:r>
              <a:rPr lang="da-DK" baseline="0" dirty="0" err="1" smtClean="0"/>
              <a:t>esistens</a:t>
            </a:r>
            <a:r>
              <a:rPr lang="da-DK" baseline="0" dirty="0" smtClean="0"/>
              <a:t> stigende og udbredt problem i verden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Situationen </a:t>
            </a:r>
            <a:r>
              <a:rPr lang="da-DK" baseline="0" dirty="0" err="1" smtClean="0"/>
              <a:t>pt</a:t>
            </a:r>
            <a:r>
              <a:rPr lang="da-DK" baseline="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Internationalt</a:t>
            </a:r>
          </a:p>
          <a:p>
            <a:pPr lvl="2">
              <a:buFont typeface="Arial" pitchFamily="34" charset="0"/>
              <a:buChar char="•"/>
            </a:pPr>
            <a:r>
              <a:rPr lang="da-DK" dirty="0" err="1" smtClean="0"/>
              <a:t>Cyathostomresistens</a:t>
            </a:r>
            <a:endParaRPr lang="da-DK" baseline="0" dirty="0" smtClean="0"/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Mod 2 af de 3 kommercielt tilgængelige stofgrupper </a:t>
            </a:r>
            <a:r>
              <a:rPr lang="da-DK" baseline="0" dirty="0" err="1" smtClean="0"/>
              <a:t>stofgrupper</a:t>
            </a:r>
            <a:endParaRPr lang="da-DK" baseline="0" dirty="0" smtClean="0"/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Forkortet ERP for cyathostomer efter ivermectin i 2007 + 2008 + 2009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Spolorm</a:t>
            </a:r>
          </a:p>
          <a:p>
            <a:pPr lvl="3">
              <a:buFont typeface="Arial" pitchFamily="34" charset="0"/>
              <a:buChar char="•"/>
            </a:pPr>
            <a:r>
              <a:rPr lang="da-DK" dirty="0" err="1" smtClean="0"/>
              <a:t>Ivermectinresisstens</a:t>
            </a:r>
            <a:r>
              <a:rPr lang="da-DK" baseline="0" dirty="0" smtClean="0"/>
              <a:t> rapporteret siden 2002</a:t>
            </a:r>
          </a:p>
          <a:p>
            <a:pPr lvl="4">
              <a:buFont typeface="Arial" pitchFamily="34" charset="0"/>
              <a:buChar char="•"/>
            </a:pPr>
            <a:r>
              <a:rPr lang="da-DK" baseline="0" dirty="0" smtClean="0"/>
              <a:t>Bekræftet 2006 kontrolleret studie</a:t>
            </a:r>
            <a:endParaRPr lang="da-DK" dirty="0" smtClean="0"/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DK: </a:t>
            </a:r>
          </a:p>
          <a:p>
            <a:pPr lvl="2">
              <a:buFont typeface="Arial" pitchFamily="34" charset="0"/>
              <a:buChar char="•"/>
            </a:pPr>
            <a:r>
              <a:rPr lang="da-DK" dirty="0" smtClean="0"/>
              <a:t>Benz-resistens 1991, </a:t>
            </a:r>
            <a:r>
              <a:rPr lang="da-DK" dirty="0" err="1" smtClean="0"/>
              <a:t>pyrantel</a:t>
            </a:r>
            <a:r>
              <a:rPr lang="da-DK" dirty="0" smtClean="0"/>
              <a:t> 1998</a:t>
            </a:r>
          </a:p>
          <a:p>
            <a:pPr lvl="2">
              <a:buFont typeface="Arial" pitchFamily="34" charset="0"/>
              <a:buChar char="•"/>
            </a:pPr>
            <a:r>
              <a:rPr lang="da-DK" dirty="0" smtClean="0"/>
              <a:t>Spolorm – </a:t>
            </a:r>
            <a:r>
              <a:rPr lang="da-DK" dirty="0" err="1" smtClean="0"/>
              <a:t>ivermectinresistens</a:t>
            </a:r>
            <a:endParaRPr lang="da-DK" dirty="0" smtClean="0"/>
          </a:p>
          <a:p>
            <a:pPr lvl="3">
              <a:buFont typeface="Arial" pitchFamily="34" charset="0"/>
              <a:buChar char="•"/>
            </a:pPr>
            <a:r>
              <a:rPr lang="da-DK" dirty="0" smtClean="0"/>
              <a:t>2005, lille studie </a:t>
            </a:r>
            <a:r>
              <a:rPr lang="da-DK" baseline="0" dirty="0" smtClean="0"/>
              <a:t>på 5 føl</a:t>
            </a:r>
          </a:p>
          <a:p>
            <a:pPr lvl="3">
              <a:buFont typeface="Arial" pitchFamily="34" charset="0"/>
              <a:buChar char="•"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Ingen resistensundersøgelser i Danmark de seneste 10 år ud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en enkelt rapport om fund af </a:t>
            </a:r>
            <a:r>
              <a:rPr lang="da-DK" baseline="0" dirty="0" err="1" smtClean="0"/>
              <a:t>ivermectinresistente</a:t>
            </a:r>
            <a:r>
              <a:rPr lang="da-DK" baseline="0" dirty="0" smtClean="0"/>
              <a:t> spolorm hos et par føl i Jylland i 2005</a:t>
            </a:r>
          </a:p>
          <a:p>
            <a:pPr lvl="3">
              <a:buFont typeface="Arial" pitchFamily="34" charset="0"/>
              <a:buNone/>
            </a:pPr>
            <a:endParaRPr lang="da-DK" baseline="0" dirty="0" smtClean="0"/>
          </a:p>
          <a:p>
            <a:pPr>
              <a:buFont typeface="Arial" pitchFamily="34" charset="0"/>
              <a:buNone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Mennesker der har hjulpet</a:t>
            </a:r>
            <a:r>
              <a:rPr lang="da-DK" baseline="0" dirty="0" smtClean="0"/>
              <a:t> mig undervejs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Tak for jeres store hjælp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Det var hvad jeg havde valgt at fortælle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Tak fordi I kom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Derfor har jeg lavet dette studie: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for at undersøge</a:t>
            </a:r>
            <a:r>
              <a:rPr lang="da-DK" baseline="0" dirty="0" smtClean="0"/>
              <a:t> situationen pt. i Danmark.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Fokus på de almindeligste </a:t>
            </a:r>
            <a:r>
              <a:rPr lang="da-DK" baseline="0" dirty="0" err="1" smtClean="0"/>
              <a:t>nematoder</a:t>
            </a:r>
            <a:r>
              <a:rPr lang="da-DK" baseline="0" dirty="0" smtClean="0"/>
              <a:t>; </a:t>
            </a:r>
            <a:r>
              <a:rPr lang="da-DK" baseline="0" dirty="0" err="1" smtClean="0"/>
              <a:t>cyathostomerne</a:t>
            </a:r>
            <a:r>
              <a:rPr lang="da-DK" baseline="0" dirty="0" smtClean="0"/>
              <a:t> +</a:t>
            </a:r>
            <a:r>
              <a:rPr lang="da-DK" baseline="0" dirty="0" err="1" smtClean="0"/>
              <a:t>Parascaris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equorum</a:t>
            </a:r>
            <a:r>
              <a:rPr lang="da-DK" baseline="0" smtClean="0"/>
              <a:t> </a:t>
            </a:r>
            <a:endParaRPr lang="da-DK" baseline="0" dirty="0" smtClean="0"/>
          </a:p>
          <a:p>
            <a:pPr>
              <a:buFont typeface="Arial" pitchFamily="34" charset="0"/>
              <a:buChar char="•"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Undersøgt effekten af ivermectin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Resistensundersøgelser 10-15 dage efter behandling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ERP undersøgelse af 6 ugers varighed </a:t>
            </a:r>
          </a:p>
          <a:p>
            <a:pPr>
              <a:buFont typeface="Arial" pitchFamily="34" charset="0"/>
              <a:buChar char="•"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med henblik på fastlæggelse af det nuværende niveau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udgangspunkt for fremtidige undersøgelser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sammenligne med udlandet.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Kort gennemgang af vigtigste teori til emnet</a:t>
            </a:r>
            <a:r>
              <a:rPr lang="da-DK" baseline="0" dirty="0" smtClean="0"/>
              <a:t> resistens og </a:t>
            </a:r>
            <a:r>
              <a:rPr lang="da-DK" baseline="0" dirty="0" err="1" smtClean="0"/>
              <a:t>egg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reappearance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period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Starter med at definere begreberne…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643313" y="6500813"/>
            <a:ext cx="2982912" cy="22383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sz="1200" dirty="0" smtClean="0"/>
              <a:t>Resistens</a:t>
            </a:r>
            <a:r>
              <a:rPr lang="da-DK" sz="1200" baseline="0" dirty="0" smtClean="0"/>
              <a:t> – læs definitionen højt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dirty="0" smtClean="0"/>
              <a:t>Resistens er arveligt.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dirty="0" smtClean="0"/>
              <a:t>Kønnet</a:t>
            </a:r>
            <a:r>
              <a:rPr lang="da-DK" baseline="0" dirty="0" smtClean="0"/>
              <a:t> formering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dirty="0" smtClean="0"/>
              <a:t>Generne videregives</a:t>
            </a:r>
            <a:r>
              <a:rPr lang="da-DK" baseline="0" dirty="0" smtClean="0"/>
              <a:t> fra generation til generation af orm.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Behandling selekterer for resistens.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Resistens betragtes som en uundgåelig konsekvens af behandling og ormenes genetiske udvikling</a:t>
            </a:r>
            <a:endParaRPr lang="da-DK" sz="1200" dirty="0" smtClean="0"/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FECRT er standardprocedure for </a:t>
            </a:r>
            <a:r>
              <a:rPr lang="da-DK" dirty="0" err="1" smtClean="0"/>
              <a:t>resistensdetektion</a:t>
            </a:r>
            <a:r>
              <a:rPr lang="da-DK" baseline="0" dirty="0" smtClean="0"/>
              <a:t> hos heste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10-14 dage efter behandling afhængig af middel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err="1" smtClean="0"/>
              <a:t>Retningslinier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ruminanter</a:t>
            </a:r>
            <a:r>
              <a:rPr lang="da-DK" baseline="0" dirty="0" smtClean="0"/>
              <a:t> fastlagt i Coles 1992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Heste kun overfladisk berørt, ej accepteret =&gt;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Forskellige studier med forskellige grænseværdier.</a:t>
            </a:r>
          </a:p>
          <a:p>
            <a:pPr lvl="0">
              <a:buFont typeface="Arial" pitchFamily="34" charset="0"/>
              <a:buChar char="•"/>
            </a:pPr>
            <a:r>
              <a:rPr lang="da-DK" dirty="0" smtClean="0"/>
              <a:t> I litteraturen er der generelt forventet &gt;99,9%</a:t>
            </a:r>
            <a:r>
              <a:rPr lang="da-DK" baseline="0" dirty="0" smtClean="0"/>
              <a:t> effekt af </a:t>
            </a:r>
            <a:r>
              <a:rPr lang="da-DK" baseline="0" dirty="0" err="1" smtClean="0"/>
              <a:t>ivermectinbehandling</a:t>
            </a:r>
            <a:endParaRPr lang="da-DK" dirty="0" smtClean="0"/>
          </a:p>
          <a:p>
            <a:pPr lvl="0">
              <a:buFont typeface="Arial" pitchFamily="34" charset="0"/>
              <a:buNone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Definition af ERP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Tid fra behandling til der igen </a:t>
            </a:r>
            <a:r>
              <a:rPr lang="da-DK" baseline="0" dirty="0" err="1" smtClean="0"/>
              <a:t>udskildes</a:t>
            </a:r>
            <a:r>
              <a:rPr lang="da-DK" baseline="0" dirty="0" smtClean="0"/>
              <a:t> æg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Detekteres ved gentagne FECRT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Samme problem med manglende definitioner</a:t>
            </a:r>
          </a:p>
          <a:p>
            <a:pPr lvl="0">
              <a:buFont typeface="Arial" pitchFamily="34" charset="0"/>
              <a:buNone/>
            </a:pPr>
            <a:endParaRPr lang="da-DK" baseline="0" dirty="0" smtClean="0"/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Forkortet ERP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Tegn på begyndende resistens.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Benzimidazoler</a:t>
            </a:r>
            <a:r>
              <a:rPr lang="da-DK" baseline="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ormene ikke døde, men </a:t>
            </a:r>
            <a:r>
              <a:rPr lang="da-DK" baseline="0" dirty="0" err="1" smtClean="0"/>
              <a:t>kortvarrigt</a:t>
            </a:r>
            <a:r>
              <a:rPr lang="da-DK" baseline="0" dirty="0" smtClean="0"/>
              <a:t> sterile, derfor kort ERP.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ivermectin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4. stadium larverne overlever behandlingen hvorved ny generation hurtigere kan etableres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Historisk forventet 6-8 uger ERP efter ivermectin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I de fleste andre lande + tidligere i DK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Præventiv</a:t>
            </a:r>
            <a:r>
              <a:rPr lang="da-DK" baseline="0" dirty="0" smtClean="0"/>
              <a:t> behandling flere gange årligt</a:t>
            </a:r>
          </a:p>
          <a:p>
            <a:pPr lvl="1">
              <a:buFont typeface="Arial" pitchFamily="34" charset="0"/>
              <a:buChar char="•"/>
            </a:pP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Ny lov i 1999 ændrede dette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Formål: forsinke resistensudviklingen ved færre behandlinger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Anthelmintika</a:t>
            </a:r>
            <a:r>
              <a:rPr lang="da-DK" baseline="0" dirty="0" smtClean="0"/>
              <a:t> kom på recept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Kun ved diagnose</a:t>
            </a:r>
          </a:p>
          <a:p>
            <a:pPr lvl="1"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Danmark har</a:t>
            </a:r>
            <a:r>
              <a:rPr lang="da-DK" baseline="0" dirty="0" smtClean="0"/>
              <a:t> haft lovgivningsmæssig særstatus i 10 år!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Dyrlægen som rådgiver siden 1999 – unikt for Danmark. 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2006: Europæisk lovgivning ændret:</a:t>
            </a:r>
            <a:r>
              <a:rPr lang="da-DK" baseline="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Skal være på recept, hvis selv korrekt anvendelse giver risiko for resistens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Nu i Sverige og Holland, flere lande forventes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Hestens</a:t>
            </a:r>
            <a:r>
              <a:rPr lang="da-DK" baseline="0" dirty="0" smtClean="0"/>
              <a:t> almindeligste </a:t>
            </a:r>
            <a:r>
              <a:rPr lang="da-DK" baseline="0" dirty="0" err="1" smtClean="0"/>
              <a:t>nematoder</a:t>
            </a: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Strongylider</a:t>
            </a:r>
            <a:endParaRPr lang="da-DK" baseline="0" dirty="0" smtClean="0"/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Store (</a:t>
            </a:r>
            <a:r>
              <a:rPr lang="da-DK" baseline="0" dirty="0" err="1" smtClean="0"/>
              <a:t>Strongylus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vulgaris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edentatus</a:t>
            </a:r>
            <a:r>
              <a:rPr lang="da-DK" baseline="0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Små (cyathostomer)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Hestenes almindeligste parasit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Alle heste har cyathostomer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Æg udskilles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Ens for alle </a:t>
            </a:r>
            <a:r>
              <a:rPr lang="da-DK" baseline="0" dirty="0" err="1" smtClean="0"/>
              <a:t>strongylider</a:t>
            </a:r>
            <a:endParaRPr lang="da-DK" baseline="0" dirty="0" smtClean="0"/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Klækkes i miljøet =&gt; udvikling til L3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 optages.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err="1" smtClean="0"/>
              <a:t>Mirgration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livcykluslængde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artsafhænig</a:t>
            </a:r>
            <a:endParaRPr lang="da-DK" baseline="0" dirty="0" smtClean="0"/>
          </a:p>
          <a:p>
            <a:pPr lvl="2">
              <a:buFont typeface="Arial" pitchFamily="34" charset="0"/>
              <a:buChar char="•"/>
            </a:pP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Spolorm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Inficerer kun føl/plage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Aldersbetinget immunitet hos voksne heste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Modstandsdygtige æg</a:t>
            </a:r>
          </a:p>
          <a:p>
            <a:pPr lvl="3">
              <a:buFont typeface="Arial" pitchFamily="34" charset="0"/>
              <a:buChar char="•"/>
            </a:pPr>
            <a:r>
              <a:rPr lang="da-DK" baseline="0" dirty="0" smtClean="0"/>
              <a:t>Overlever år i miljøet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Optages,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klækkes i værten, </a:t>
            </a:r>
          </a:p>
          <a:p>
            <a:pPr lvl="2">
              <a:buFont typeface="Arial" pitchFamily="34" charset="0"/>
              <a:buChar char="•"/>
            </a:pPr>
            <a:r>
              <a:rPr lang="da-DK" baseline="0" dirty="0" smtClean="0"/>
              <a:t>Migration</a:t>
            </a:r>
          </a:p>
          <a:p>
            <a:pPr lvl="2">
              <a:buFont typeface="Arial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14750" y="6500813"/>
            <a:ext cx="2919413" cy="2190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aseline="0" dirty="0" smtClean="0"/>
              <a:t>Mest anvendte </a:t>
            </a:r>
            <a:r>
              <a:rPr lang="da-DK" baseline="0" dirty="0" err="1" smtClean="0"/>
              <a:t>anthelmintikum</a:t>
            </a:r>
            <a:r>
              <a:rPr lang="da-DK" baseline="0" dirty="0" smtClean="0"/>
              <a:t> i DK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Tilhører gruppen af </a:t>
            </a:r>
            <a:r>
              <a:rPr lang="da-DK" dirty="0" err="1" smtClean="0"/>
              <a:t>macrocykliske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laktoner</a:t>
            </a:r>
            <a:r>
              <a:rPr lang="da-DK" baseline="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Avermectin</a:t>
            </a: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Til samme gruppe hører </a:t>
            </a:r>
            <a:r>
              <a:rPr lang="da-DK" baseline="0" dirty="0" err="1" smtClean="0"/>
              <a:t>Moxidectin</a:t>
            </a:r>
            <a:r>
              <a:rPr lang="da-DK" baseline="0" dirty="0" smtClean="0"/>
              <a:t>, også </a:t>
            </a:r>
            <a:r>
              <a:rPr lang="da-DK" baseline="0" dirty="0" err="1" smtClean="0"/>
              <a:t>reg</a:t>
            </a:r>
            <a:r>
              <a:rPr lang="da-DK" baseline="0" dirty="0" smtClean="0"/>
              <a:t> til hest</a:t>
            </a:r>
          </a:p>
          <a:p>
            <a:pPr lvl="1">
              <a:buFont typeface="Arial" pitchFamily="34" charset="0"/>
              <a:buChar char="•"/>
            </a:pP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Bredspektret middel</a:t>
            </a:r>
          </a:p>
          <a:p>
            <a:pPr>
              <a:buFont typeface="Arial" pitchFamily="34" charset="0"/>
              <a:buChar char="•"/>
            </a:pPr>
            <a:r>
              <a:rPr lang="da-DK" baseline="0" dirty="0" smtClean="0"/>
              <a:t>Markedsført i starten af 1980’erne 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få år siden været fuldstændig effektivt mod alle hestens </a:t>
            </a:r>
            <a:r>
              <a:rPr lang="da-DK" baseline="0" dirty="0" err="1" smtClean="0"/>
              <a:t>gastrointestinale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nematoder</a:t>
            </a:r>
            <a:r>
              <a:rPr lang="da-DK" baseline="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Sikkert for værten, lav </a:t>
            </a:r>
            <a:r>
              <a:rPr lang="da-DK" baseline="0" dirty="0" err="1" smtClean="0"/>
              <a:t>toksisitet</a:t>
            </a:r>
            <a:endParaRPr lang="da-DK" baseline="0" dirty="0" smtClean="0"/>
          </a:p>
          <a:p>
            <a:pPr lvl="0">
              <a:buFont typeface="Arial" pitchFamily="34" charset="0"/>
              <a:buChar char="•"/>
            </a:pPr>
            <a:r>
              <a:rPr lang="da-DK" baseline="0" dirty="0" smtClean="0"/>
              <a:t>Virkning på </a:t>
            </a:r>
            <a:r>
              <a:rPr lang="da-DK" baseline="0" dirty="0" err="1" smtClean="0"/>
              <a:t>glutamat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gatede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chloridkanale</a:t>
            </a: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Celler i </a:t>
            </a:r>
            <a:r>
              <a:rPr lang="da-DK" baseline="0" dirty="0" err="1" smtClean="0"/>
              <a:t>nematodens</a:t>
            </a:r>
            <a:r>
              <a:rPr lang="da-DK" baseline="0" dirty="0" smtClean="0"/>
              <a:t> muskulatur og svælg</a:t>
            </a:r>
          </a:p>
          <a:p>
            <a:pPr lvl="1">
              <a:buFont typeface="Arial" pitchFamily="34" charset="0"/>
              <a:buChar char="•"/>
            </a:pPr>
            <a:r>
              <a:rPr lang="da-DK" baseline="0" dirty="0" err="1" smtClean="0"/>
              <a:t>Influx</a:t>
            </a:r>
            <a:r>
              <a:rPr lang="da-DK" baseline="0" dirty="0" smtClean="0"/>
              <a:t> af </a:t>
            </a:r>
            <a:r>
              <a:rPr lang="da-DK" baseline="0" dirty="0" err="1" smtClean="0"/>
              <a:t>chlorid</a:t>
            </a: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r>
              <a:rPr lang="da-DK" baseline="0" dirty="0" smtClean="0"/>
              <a:t>Lam orm, ud med fæces</a:t>
            </a:r>
          </a:p>
          <a:p>
            <a:pPr lvl="1">
              <a:buFont typeface="Arial" pitchFamily="34" charset="0"/>
              <a:buChar char="•"/>
            </a:pPr>
            <a:endParaRPr lang="da-DK" baseline="0" dirty="0" smtClean="0"/>
          </a:p>
          <a:p>
            <a:pPr lvl="1">
              <a:buFont typeface="Arial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9ACE-91A7-4506-BEB8-FFB72CDE6654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7" descr="IPH_ppt_top_d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" descr="top_dk_58"/>
          <p:cNvPicPr>
            <a:picLocks noChangeAspect="1" noChangeArrowheads="1"/>
          </p:cNvPicPr>
          <p:nvPr userDrawn="1"/>
        </p:nvPicPr>
        <p:blipFill>
          <a:blip r:embed="rId3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9"/>
          <p:cNvSpPr>
            <a:spLocks noChangeArrowheads="1"/>
          </p:cNvSpPr>
          <p:nvPr userDrawn="1"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7" name="Rectangle 48"/>
          <p:cNvSpPr>
            <a:spLocks noChangeArrowheads="1"/>
          </p:cNvSpPr>
          <p:nvPr userDrawn="1"/>
        </p:nvSpPr>
        <p:spPr bwMode="auto">
          <a:xfrm>
            <a:off x="1042988" y="6343650"/>
            <a:ext cx="7186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endParaRPr lang="da-DK" sz="900" dirty="0" smtClean="0"/>
          </a:p>
          <a:p>
            <a:pPr>
              <a:lnSpc>
                <a:spcPct val="110000"/>
              </a:lnSpc>
              <a:defRPr/>
            </a:pPr>
            <a:fld id="{C47FF557-C0E7-443E-B9E7-EDEA6E761B14}" type="slidenum">
              <a:rPr lang="da-DK" sz="900" smtClean="0"/>
              <a:pPr>
                <a:lnSpc>
                  <a:spcPct val="110000"/>
                </a:lnSpc>
                <a:defRPr/>
              </a:pPr>
              <a:t>‹nr.›</a:t>
            </a:fld>
            <a:endParaRPr lang="da-DK" sz="900" dirty="0"/>
          </a:p>
        </p:txBody>
      </p:sp>
      <p:sp>
        <p:nvSpPr>
          <p:cNvPr id="8" name="Line 52"/>
          <p:cNvSpPr>
            <a:spLocks noChangeShapeType="1"/>
          </p:cNvSpPr>
          <p:nvPr userDrawn="1"/>
        </p:nvSpPr>
        <p:spPr bwMode="auto">
          <a:xfrm flipH="1">
            <a:off x="4763" y="1171575"/>
            <a:ext cx="9148762" cy="0"/>
          </a:xfrm>
          <a:prstGeom prst="line">
            <a:avLst/>
          </a:prstGeom>
          <a:noFill/>
          <a:ln w="9525">
            <a:solidFill>
              <a:srgbClr val="541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/>
          </a:p>
        </p:txBody>
      </p:sp>
      <p:pic>
        <p:nvPicPr>
          <p:cNvPr id="9" name="Picture 54" descr="top_58_bio_02"/>
          <p:cNvPicPr>
            <a:picLocks noChangeAspect="1" noChangeArrowheads="1"/>
          </p:cNvPicPr>
          <p:nvPr userDrawn="1"/>
        </p:nvPicPr>
        <p:blipFill>
          <a:blip r:embed="rId4"/>
          <a:srcRect r="2940"/>
          <a:stretch>
            <a:fillRect/>
          </a:stretch>
        </p:blipFill>
        <p:spPr bwMode="auto">
          <a:xfrm>
            <a:off x="5649913" y="0"/>
            <a:ext cx="34940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065338"/>
            <a:ext cx="6496050" cy="685800"/>
          </a:xfrm>
        </p:spPr>
        <p:txBody>
          <a:bodyPr anchor="t"/>
          <a:lstStyle>
            <a:lvl1pPr>
              <a:defRPr sz="2400">
                <a:latin typeface="Gill Sans MT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38225" y="2930525"/>
            <a:ext cx="6486525" cy="28035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undertiteltypografien i masteren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Mette Lindstrøm Larsen</a:t>
            </a:r>
          </a:p>
          <a:p>
            <a:pPr>
              <a:defRPr/>
            </a:pPr>
            <a:r>
              <a:rPr lang="da-DK" sz="900" dirty="0" smtClean="0"/>
              <a:t>Specialeforsvar fredag d. 13.marts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976938" y="476250"/>
            <a:ext cx="1643062" cy="50053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042988" y="476250"/>
            <a:ext cx="4781550" cy="50053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1042988" y="476250"/>
            <a:ext cx="6577012" cy="50053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small" baseline="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42988" y="1374775"/>
            <a:ext cx="3211512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406900" y="1374775"/>
            <a:ext cx="32131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top_dk_58"/>
          <p:cNvPicPr>
            <a:picLocks noChangeAspect="1" noChangeArrowheads="1"/>
          </p:cNvPicPr>
          <p:nvPr/>
        </p:nvPicPr>
        <p:blipFill>
          <a:blip r:embed="rId14"/>
          <a:srcRect r="20378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1" descr="top_58_bio_02"/>
          <p:cNvPicPr>
            <a:picLocks noChangeAspect="1" noChangeArrowheads="1"/>
          </p:cNvPicPr>
          <p:nvPr/>
        </p:nvPicPr>
        <p:blipFill>
          <a:blip r:embed="rId15"/>
          <a:srcRect r="2940"/>
          <a:stretch>
            <a:fillRect/>
          </a:stretch>
        </p:blipFill>
        <p:spPr bwMode="auto">
          <a:xfrm>
            <a:off x="5649913" y="0"/>
            <a:ext cx="34940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8" descr="LIFE_BOT_5418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-4763" y="6697663"/>
            <a:ext cx="9148763" cy="0"/>
          </a:xfrm>
          <a:prstGeom prst="line">
            <a:avLst/>
          </a:prstGeom>
          <a:noFill/>
          <a:ln w="9525">
            <a:solidFill>
              <a:srgbClr val="541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6250"/>
            <a:ext cx="5891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1042988" y="6343650"/>
            <a:ext cx="7186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da-DK" sz="900" dirty="0" smtClean="0"/>
              <a:t>Mette Lindstrøm</a:t>
            </a:r>
            <a:r>
              <a:rPr lang="da-DK" sz="900" baseline="0" dirty="0" smtClean="0"/>
              <a:t> Larsen, </a:t>
            </a:r>
            <a:r>
              <a:rPr lang="da-DK" sz="900" dirty="0" smtClean="0"/>
              <a:t>Specialeforsvar fredag d. 13.marts</a:t>
            </a:r>
          </a:p>
          <a:p>
            <a:pPr>
              <a:lnSpc>
                <a:spcPct val="110000"/>
              </a:lnSpc>
              <a:defRPr/>
            </a:pPr>
            <a:fld id="{94F2BFAE-0A1D-4556-920E-7BE3BC95E08C}" type="slidenum">
              <a:rPr lang="da-DK" sz="900" smtClean="0"/>
              <a:pPr>
                <a:lnSpc>
                  <a:spcPct val="110000"/>
                </a:lnSpc>
                <a:defRPr/>
              </a:pPr>
              <a:t>‹nr.›</a:t>
            </a:fld>
            <a:endParaRPr lang="da-DK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6E6E6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DSC_6423.jpg"/>
          <p:cNvPicPr>
            <a:picLocks noChangeAspect="1"/>
          </p:cNvPicPr>
          <p:nvPr/>
        </p:nvPicPr>
        <p:blipFill>
          <a:blip r:embed="rId3" cstate="print"/>
          <a:srcRect l="3865"/>
          <a:stretch>
            <a:fillRect/>
          </a:stretch>
        </p:blipFill>
        <p:spPr>
          <a:xfrm>
            <a:off x="4000496" y="2786058"/>
            <a:ext cx="3553675" cy="2476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0100" y="1285860"/>
            <a:ext cx="7215238" cy="1000132"/>
          </a:xfrm>
        </p:spPr>
        <p:txBody>
          <a:bodyPr/>
          <a:lstStyle/>
          <a:p>
            <a:r>
              <a:rPr lang="da-DK" sz="32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Ivermectins</a:t>
            </a:r>
            <a:r>
              <a:rPr lang="da-DK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effekt mod hestens</a:t>
            </a:r>
            <a:br>
              <a:rPr lang="da-DK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da-DK" sz="32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nematoder</a:t>
            </a:r>
            <a:r>
              <a:rPr lang="da-DK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under danske forhold</a:t>
            </a:r>
            <a:endParaRPr lang="da-DK" sz="32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0100" y="3000372"/>
            <a:ext cx="3643338" cy="785818"/>
          </a:xfrm>
        </p:spPr>
        <p:txBody>
          <a:bodyPr/>
          <a:lstStyle/>
          <a:p>
            <a:pPr eaLnBrk="1" hangingPunct="1"/>
            <a:r>
              <a:rPr lang="da-DK" sz="1600" dirty="0" smtClean="0"/>
              <a:t>Mette Lindstrøm Larsen</a:t>
            </a:r>
          </a:p>
          <a:p>
            <a:pPr eaLnBrk="1" hangingPunct="1"/>
            <a:r>
              <a:rPr lang="da-DK" sz="1600" dirty="0" smtClean="0"/>
              <a:t>V9347</a:t>
            </a:r>
          </a:p>
          <a:p>
            <a:pPr eaLnBrk="1" hangingPunct="1"/>
            <a:endParaRPr lang="da-DK" sz="1600" dirty="0" smtClean="0"/>
          </a:p>
          <a:p>
            <a:pPr eaLnBrk="1" hangingPunct="1"/>
            <a:r>
              <a:rPr lang="da-DK" dirty="0" smtClean="0"/>
              <a:t>Veterinært Specialeforsvar </a:t>
            </a:r>
          </a:p>
          <a:p>
            <a:pPr eaLnBrk="1" hangingPunct="1"/>
            <a:r>
              <a:rPr lang="da-DK" dirty="0" smtClean="0"/>
              <a:t>Fredag d. 13.marts</a:t>
            </a:r>
          </a:p>
          <a:p>
            <a:pPr eaLnBrk="1" hangingPunct="1"/>
            <a:endParaRPr lang="da-DK" sz="1600" dirty="0" smtClean="0"/>
          </a:p>
        </p:txBody>
      </p:sp>
      <p:sp>
        <p:nvSpPr>
          <p:cNvPr id="3077" name="Freeform 36"/>
          <p:cNvSpPr>
            <a:spLocks/>
          </p:cNvSpPr>
          <p:nvPr/>
        </p:nvSpPr>
        <p:spPr bwMode="auto">
          <a:xfrm rot="568335">
            <a:off x="7325640" y="2537180"/>
            <a:ext cx="3330575" cy="3354387"/>
          </a:xfrm>
          <a:custGeom>
            <a:avLst/>
            <a:gdLst>
              <a:gd name="T0" fmla="*/ 1255029070 w 8278"/>
              <a:gd name="T1" fmla="*/ 772254378 h 8275"/>
              <a:gd name="T2" fmla="*/ 1233567188 w 8278"/>
              <a:gd name="T3" fmla="*/ 849634247 h 8275"/>
              <a:gd name="T4" fmla="*/ 1203367926 w 8278"/>
              <a:gd name="T5" fmla="*/ 922380793 h 8275"/>
              <a:gd name="T6" fmla="*/ 1164890935 w 8278"/>
              <a:gd name="T7" fmla="*/ 990030259 h 8275"/>
              <a:gd name="T8" fmla="*/ 1119055516 w 8278"/>
              <a:gd name="T9" fmla="*/ 1051810593 h 8275"/>
              <a:gd name="T10" fmla="*/ 1066322123 w 8278"/>
              <a:gd name="T11" fmla="*/ 1107258037 h 8275"/>
              <a:gd name="T12" fmla="*/ 1007610057 w 8278"/>
              <a:gd name="T13" fmla="*/ 1155909645 h 8275"/>
              <a:gd name="T14" fmla="*/ 943379774 w 8278"/>
              <a:gd name="T15" fmla="*/ 1197302469 h 8275"/>
              <a:gd name="T16" fmla="*/ 874703521 w 8278"/>
              <a:gd name="T17" fmla="*/ 1230663849 h 8275"/>
              <a:gd name="T18" fmla="*/ 801888203 w 8278"/>
              <a:gd name="T19" fmla="*/ 1255530839 h 8275"/>
              <a:gd name="T20" fmla="*/ 726006873 w 8278"/>
              <a:gd name="T21" fmla="*/ 1271593726 h 8275"/>
              <a:gd name="T22" fmla="*/ 647366434 w 8278"/>
              <a:gd name="T23" fmla="*/ 1278080661 h 8275"/>
              <a:gd name="T24" fmla="*/ 567039538 w 8278"/>
              <a:gd name="T25" fmla="*/ 1274528697 h 8275"/>
              <a:gd name="T26" fmla="*/ 502655501 w 8278"/>
              <a:gd name="T27" fmla="*/ 1264180086 h 8275"/>
              <a:gd name="T28" fmla="*/ 425548168 w 8278"/>
              <a:gd name="T29" fmla="*/ 1242556969 h 8275"/>
              <a:gd name="T30" fmla="*/ 353345952 w 8278"/>
              <a:gd name="T31" fmla="*/ 1212129749 h 8275"/>
              <a:gd name="T32" fmla="*/ 286202403 w 8278"/>
              <a:gd name="T33" fmla="*/ 1173362994 h 8275"/>
              <a:gd name="T34" fmla="*/ 224884177 w 8278"/>
              <a:gd name="T35" fmla="*/ 1127027744 h 8275"/>
              <a:gd name="T36" fmla="*/ 169697924 w 8278"/>
              <a:gd name="T37" fmla="*/ 1074050702 h 8275"/>
              <a:gd name="T38" fmla="*/ 121256747 w 8278"/>
              <a:gd name="T39" fmla="*/ 1014896438 h 8275"/>
              <a:gd name="T40" fmla="*/ 80326922 w 8278"/>
              <a:gd name="T41" fmla="*/ 950490845 h 8275"/>
              <a:gd name="T42" fmla="*/ 47061837 w 8278"/>
              <a:gd name="T43" fmla="*/ 880987969 h 8275"/>
              <a:gd name="T44" fmla="*/ 22227838 w 8278"/>
              <a:gd name="T45" fmla="*/ 807778070 h 8275"/>
              <a:gd name="T46" fmla="*/ 6438325 w 8278"/>
              <a:gd name="T47" fmla="*/ 731324907 h 8275"/>
              <a:gd name="T48" fmla="*/ 0 w 8278"/>
              <a:gd name="T49" fmla="*/ 652246079 h 8275"/>
              <a:gd name="T50" fmla="*/ 3525865 w 8278"/>
              <a:gd name="T51" fmla="*/ 571159391 h 8275"/>
              <a:gd name="T52" fmla="*/ 13796758 w 8278"/>
              <a:gd name="T53" fmla="*/ 506290040 h 8275"/>
              <a:gd name="T54" fmla="*/ 35257842 w 8278"/>
              <a:gd name="T55" fmla="*/ 428910172 h 8275"/>
              <a:gd name="T56" fmla="*/ 65457116 w 8278"/>
              <a:gd name="T57" fmla="*/ 356163727 h 8275"/>
              <a:gd name="T58" fmla="*/ 104087458 w 8278"/>
              <a:gd name="T59" fmla="*/ 288359811 h 8275"/>
              <a:gd name="T60" fmla="*/ 149922902 w 8278"/>
              <a:gd name="T61" fmla="*/ 226733927 h 8275"/>
              <a:gd name="T62" fmla="*/ 202656295 w 8278"/>
              <a:gd name="T63" fmla="*/ 170977125 h 8275"/>
              <a:gd name="T64" fmla="*/ 261521762 w 8278"/>
              <a:gd name="T65" fmla="*/ 122325112 h 8275"/>
              <a:gd name="T66" fmla="*/ 325599500 w 8278"/>
              <a:gd name="T67" fmla="*/ 81086714 h 8275"/>
              <a:gd name="T68" fmla="*/ 394429103 w 8278"/>
              <a:gd name="T69" fmla="*/ 47570870 h 8275"/>
              <a:gd name="T70" fmla="*/ 467397671 w 8278"/>
              <a:gd name="T71" fmla="*/ 22549828 h 8275"/>
              <a:gd name="T72" fmla="*/ 543278599 w 8278"/>
              <a:gd name="T73" fmla="*/ 6486937 h 8275"/>
              <a:gd name="T74" fmla="*/ 621919038 w 8278"/>
              <a:gd name="T75" fmla="*/ 0 h 8275"/>
              <a:gd name="T76" fmla="*/ 702705987 w 8278"/>
              <a:gd name="T77" fmla="*/ 3552371 h 8275"/>
              <a:gd name="T78" fmla="*/ 767090024 w 8278"/>
              <a:gd name="T79" fmla="*/ 13900581 h 8275"/>
              <a:gd name="T80" fmla="*/ 843737706 w 8278"/>
              <a:gd name="T81" fmla="*/ 35523705 h 8275"/>
              <a:gd name="T82" fmla="*/ 915940023 w 8278"/>
              <a:gd name="T83" fmla="*/ 65950532 h 8275"/>
              <a:gd name="T84" fmla="*/ 982929818 w 8278"/>
              <a:gd name="T85" fmla="*/ 104717692 h 8275"/>
              <a:gd name="T86" fmla="*/ 1044247642 w 8278"/>
              <a:gd name="T87" fmla="*/ 151052967 h 8275"/>
              <a:gd name="T88" fmla="*/ 1099433844 w 8278"/>
              <a:gd name="T89" fmla="*/ 204184055 h 8275"/>
              <a:gd name="T90" fmla="*/ 1147722073 w 8278"/>
              <a:gd name="T91" fmla="*/ 263338775 h 8275"/>
              <a:gd name="T92" fmla="*/ 1188805627 w 8278"/>
              <a:gd name="T93" fmla="*/ 328053675 h 8275"/>
              <a:gd name="T94" fmla="*/ 1221917349 w 8278"/>
              <a:gd name="T95" fmla="*/ 397402100 h 8275"/>
              <a:gd name="T96" fmla="*/ 1246750536 w 8278"/>
              <a:gd name="T97" fmla="*/ 470611897 h 8275"/>
              <a:gd name="T98" fmla="*/ 1262540447 w 8278"/>
              <a:gd name="T99" fmla="*/ 547219512 h 8275"/>
              <a:gd name="T100" fmla="*/ 1268978770 w 8278"/>
              <a:gd name="T101" fmla="*/ 626452790 h 8275"/>
              <a:gd name="T102" fmla="*/ 1265299958 w 8278"/>
              <a:gd name="T103" fmla="*/ 707539478 h 82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278"/>
              <a:gd name="T157" fmla="*/ 0 h 8275"/>
              <a:gd name="T158" fmla="*/ 8278 w 8278"/>
              <a:gd name="T159" fmla="*/ 8275 h 82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278" h="8275">
                <a:moveTo>
                  <a:pt x="8242" y="4687"/>
                </a:moveTo>
                <a:lnTo>
                  <a:pt x="8242" y="4687"/>
                </a:lnTo>
                <a:lnTo>
                  <a:pt x="8226" y="4792"/>
                </a:lnTo>
                <a:lnTo>
                  <a:pt x="8209" y="4896"/>
                </a:lnTo>
                <a:lnTo>
                  <a:pt x="8187" y="5000"/>
                </a:lnTo>
                <a:lnTo>
                  <a:pt x="8164" y="5103"/>
                </a:lnTo>
                <a:lnTo>
                  <a:pt x="8139" y="5204"/>
                </a:lnTo>
                <a:lnTo>
                  <a:pt x="8111" y="5305"/>
                </a:lnTo>
                <a:lnTo>
                  <a:pt x="8081" y="5404"/>
                </a:lnTo>
                <a:lnTo>
                  <a:pt x="8047" y="5501"/>
                </a:lnTo>
                <a:lnTo>
                  <a:pt x="8013" y="5598"/>
                </a:lnTo>
                <a:lnTo>
                  <a:pt x="7976" y="5693"/>
                </a:lnTo>
                <a:lnTo>
                  <a:pt x="7936" y="5787"/>
                </a:lnTo>
                <a:lnTo>
                  <a:pt x="7894" y="5880"/>
                </a:lnTo>
                <a:lnTo>
                  <a:pt x="7850" y="5972"/>
                </a:lnTo>
                <a:lnTo>
                  <a:pt x="7805" y="6062"/>
                </a:lnTo>
                <a:lnTo>
                  <a:pt x="7756" y="6151"/>
                </a:lnTo>
                <a:lnTo>
                  <a:pt x="7706" y="6239"/>
                </a:lnTo>
                <a:lnTo>
                  <a:pt x="7653" y="6324"/>
                </a:lnTo>
                <a:lnTo>
                  <a:pt x="7599" y="6410"/>
                </a:lnTo>
                <a:lnTo>
                  <a:pt x="7543" y="6493"/>
                </a:lnTo>
                <a:lnTo>
                  <a:pt x="7485" y="6574"/>
                </a:lnTo>
                <a:lnTo>
                  <a:pt x="7426" y="6654"/>
                </a:lnTo>
                <a:lnTo>
                  <a:pt x="7364" y="6733"/>
                </a:lnTo>
                <a:lnTo>
                  <a:pt x="7300" y="6810"/>
                </a:lnTo>
                <a:lnTo>
                  <a:pt x="7235" y="6885"/>
                </a:lnTo>
                <a:lnTo>
                  <a:pt x="7168" y="6958"/>
                </a:lnTo>
                <a:lnTo>
                  <a:pt x="7098" y="7030"/>
                </a:lnTo>
                <a:lnTo>
                  <a:pt x="7028" y="7101"/>
                </a:lnTo>
                <a:lnTo>
                  <a:pt x="6956" y="7169"/>
                </a:lnTo>
                <a:lnTo>
                  <a:pt x="6883" y="7235"/>
                </a:lnTo>
                <a:lnTo>
                  <a:pt x="6807" y="7301"/>
                </a:lnTo>
                <a:lnTo>
                  <a:pt x="6731" y="7364"/>
                </a:lnTo>
                <a:lnTo>
                  <a:pt x="6652" y="7425"/>
                </a:lnTo>
                <a:lnTo>
                  <a:pt x="6573" y="7484"/>
                </a:lnTo>
                <a:lnTo>
                  <a:pt x="6491" y="7541"/>
                </a:lnTo>
                <a:lnTo>
                  <a:pt x="6410" y="7597"/>
                </a:lnTo>
                <a:lnTo>
                  <a:pt x="6325" y="7650"/>
                </a:lnTo>
                <a:lnTo>
                  <a:pt x="6241" y="7702"/>
                </a:lnTo>
                <a:lnTo>
                  <a:pt x="6154" y="7752"/>
                </a:lnTo>
                <a:lnTo>
                  <a:pt x="6068" y="7799"/>
                </a:lnTo>
                <a:lnTo>
                  <a:pt x="5979" y="7844"/>
                </a:lnTo>
                <a:lnTo>
                  <a:pt x="5889" y="7888"/>
                </a:lnTo>
                <a:lnTo>
                  <a:pt x="5798" y="7929"/>
                </a:lnTo>
                <a:lnTo>
                  <a:pt x="5706" y="7968"/>
                </a:lnTo>
                <a:lnTo>
                  <a:pt x="5613" y="8005"/>
                </a:lnTo>
                <a:lnTo>
                  <a:pt x="5519" y="8039"/>
                </a:lnTo>
                <a:lnTo>
                  <a:pt x="5425" y="8072"/>
                </a:lnTo>
                <a:lnTo>
                  <a:pt x="5328" y="8102"/>
                </a:lnTo>
                <a:lnTo>
                  <a:pt x="5231" y="8129"/>
                </a:lnTo>
                <a:lnTo>
                  <a:pt x="5134" y="8155"/>
                </a:lnTo>
                <a:lnTo>
                  <a:pt x="5036" y="8179"/>
                </a:lnTo>
                <a:lnTo>
                  <a:pt x="4937" y="8198"/>
                </a:lnTo>
                <a:lnTo>
                  <a:pt x="4836" y="8217"/>
                </a:lnTo>
                <a:lnTo>
                  <a:pt x="4736" y="8233"/>
                </a:lnTo>
                <a:lnTo>
                  <a:pt x="4634" y="8247"/>
                </a:lnTo>
                <a:lnTo>
                  <a:pt x="4533" y="8258"/>
                </a:lnTo>
                <a:lnTo>
                  <a:pt x="4430" y="8266"/>
                </a:lnTo>
                <a:lnTo>
                  <a:pt x="4327" y="8271"/>
                </a:lnTo>
                <a:lnTo>
                  <a:pt x="4223" y="8275"/>
                </a:lnTo>
                <a:lnTo>
                  <a:pt x="4119" y="8275"/>
                </a:lnTo>
                <a:lnTo>
                  <a:pt x="4015" y="8274"/>
                </a:lnTo>
                <a:lnTo>
                  <a:pt x="3910" y="8269"/>
                </a:lnTo>
                <a:lnTo>
                  <a:pt x="3804" y="8262"/>
                </a:lnTo>
                <a:lnTo>
                  <a:pt x="3699" y="8252"/>
                </a:lnTo>
                <a:lnTo>
                  <a:pt x="3592" y="8239"/>
                </a:lnTo>
                <a:lnTo>
                  <a:pt x="3487" y="8223"/>
                </a:lnTo>
                <a:lnTo>
                  <a:pt x="3382" y="8206"/>
                </a:lnTo>
                <a:lnTo>
                  <a:pt x="3279" y="8185"/>
                </a:lnTo>
                <a:lnTo>
                  <a:pt x="3176" y="8161"/>
                </a:lnTo>
                <a:lnTo>
                  <a:pt x="3075" y="8137"/>
                </a:lnTo>
                <a:lnTo>
                  <a:pt x="2974" y="8108"/>
                </a:lnTo>
                <a:lnTo>
                  <a:pt x="2875" y="8078"/>
                </a:lnTo>
                <a:lnTo>
                  <a:pt x="2776" y="8045"/>
                </a:lnTo>
                <a:lnTo>
                  <a:pt x="2679" y="8010"/>
                </a:lnTo>
                <a:lnTo>
                  <a:pt x="2584" y="7973"/>
                </a:lnTo>
                <a:lnTo>
                  <a:pt x="2490" y="7934"/>
                </a:lnTo>
                <a:lnTo>
                  <a:pt x="2397" y="7891"/>
                </a:lnTo>
                <a:lnTo>
                  <a:pt x="2305" y="7848"/>
                </a:lnTo>
                <a:lnTo>
                  <a:pt x="2215" y="7802"/>
                </a:lnTo>
                <a:lnTo>
                  <a:pt x="2126" y="7754"/>
                </a:lnTo>
                <a:lnTo>
                  <a:pt x="2038" y="7703"/>
                </a:lnTo>
                <a:lnTo>
                  <a:pt x="1952" y="7651"/>
                </a:lnTo>
                <a:lnTo>
                  <a:pt x="1867" y="7597"/>
                </a:lnTo>
                <a:lnTo>
                  <a:pt x="1784" y="7541"/>
                </a:lnTo>
                <a:lnTo>
                  <a:pt x="1702" y="7483"/>
                </a:lnTo>
                <a:lnTo>
                  <a:pt x="1621" y="7424"/>
                </a:lnTo>
                <a:lnTo>
                  <a:pt x="1543" y="7362"/>
                </a:lnTo>
                <a:lnTo>
                  <a:pt x="1467" y="7297"/>
                </a:lnTo>
                <a:lnTo>
                  <a:pt x="1391" y="7233"/>
                </a:lnTo>
                <a:lnTo>
                  <a:pt x="1318" y="7165"/>
                </a:lnTo>
                <a:lnTo>
                  <a:pt x="1246" y="7097"/>
                </a:lnTo>
                <a:lnTo>
                  <a:pt x="1175" y="7026"/>
                </a:lnTo>
                <a:lnTo>
                  <a:pt x="1107" y="6954"/>
                </a:lnTo>
                <a:lnTo>
                  <a:pt x="1040" y="6880"/>
                </a:lnTo>
                <a:lnTo>
                  <a:pt x="975" y="6806"/>
                </a:lnTo>
                <a:lnTo>
                  <a:pt x="911" y="6729"/>
                </a:lnTo>
                <a:lnTo>
                  <a:pt x="851" y="6651"/>
                </a:lnTo>
                <a:lnTo>
                  <a:pt x="791" y="6571"/>
                </a:lnTo>
                <a:lnTo>
                  <a:pt x="733" y="6490"/>
                </a:lnTo>
                <a:lnTo>
                  <a:pt x="679" y="6407"/>
                </a:lnTo>
                <a:lnTo>
                  <a:pt x="624" y="6324"/>
                </a:lnTo>
                <a:lnTo>
                  <a:pt x="573" y="6239"/>
                </a:lnTo>
                <a:lnTo>
                  <a:pt x="524" y="6154"/>
                </a:lnTo>
                <a:lnTo>
                  <a:pt x="475" y="6066"/>
                </a:lnTo>
                <a:lnTo>
                  <a:pt x="431" y="5977"/>
                </a:lnTo>
                <a:lnTo>
                  <a:pt x="387" y="5888"/>
                </a:lnTo>
                <a:lnTo>
                  <a:pt x="347" y="5797"/>
                </a:lnTo>
                <a:lnTo>
                  <a:pt x="307" y="5704"/>
                </a:lnTo>
                <a:lnTo>
                  <a:pt x="270" y="5612"/>
                </a:lnTo>
                <a:lnTo>
                  <a:pt x="235" y="5517"/>
                </a:lnTo>
                <a:lnTo>
                  <a:pt x="203" y="5423"/>
                </a:lnTo>
                <a:lnTo>
                  <a:pt x="173" y="5327"/>
                </a:lnTo>
                <a:lnTo>
                  <a:pt x="145" y="5230"/>
                </a:lnTo>
                <a:lnTo>
                  <a:pt x="120" y="5133"/>
                </a:lnTo>
                <a:lnTo>
                  <a:pt x="96" y="5035"/>
                </a:lnTo>
                <a:lnTo>
                  <a:pt x="76" y="4936"/>
                </a:lnTo>
                <a:lnTo>
                  <a:pt x="58" y="4835"/>
                </a:lnTo>
                <a:lnTo>
                  <a:pt x="42" y="4735"/>
                </a:lnTo>
                <a:lnTo>
                  <a:pt x="28" y="4634"/>
                </a:lnTo>
                <a:lnTo>
                  <a:pt x="17" y="4531"/>
                </a:lnTo>
                <a:lnTo>
                  <a:pt x="8" y="4430"/>
                </a:lnTo>
                <a:lnTo>
                  <a:pt x="3" y="4326"/>
                </a:lnTo>
                <a:lnTo>
                  <a:pt x="0" y="4223"/>
                </a:lnTo>
                <a:lnTo>
                  <a:pt x="0" y="4119"/>
                </a:lnTo>
                <a:lnTo>
                  <a:pt x="1" y="4014"/>
                </a:lnTo>
                <a:lnTo>
                  <a:pt x="6" y="3908"/>
                </a:lnTo>
                <a:lnTo>
                  <a:pt x="13" y="3803"/>
                </a:lnTo>
                <a:lnTo>
                  <a:pt x="23" y="3698"/>
                </a:lnTo>
                <a:lnTo>
                  <a:pt x="36" y="3592"/>
                </a:lnTo>
                <a:lnTo>
                  <a:pt x="52" y="3486"/>
                </a:lnTo>
                <a:lnTo>
                  <a:pt x="69" y="3381"/>
                </a:lnTo>
                <a:lnTo>
                  <a:pt x="90" y="3278"/>
                </a:lnTo>
                <a:lnTo>
                  <a:pt x="114" y="3176"/>
                </a:lnTo>
                <a:lnTo>
                  <a:pt x="138" y="3074"/>
                </a:lnTo>
                <a:lnTo>
                  <a:pt x="167" y="2974"/>
                </a:lnTo>
                <a:lnTo>
                  <a:pt x="197" y="2875"/>
                </a:lnTo>
                <a:lnTo>
                  <a:pt x="230" y="2777"/>
                </a:lnTo>
                <a:lnTo>
                  <a:pt x="265" y="2679"/>
                </a:lnTo>
                <a:lnTo>
                  <a:pt x="302" y="2584"/>
                </a:lnTo>
                <a:lnTo>
                  <a:pt x="342" y="2490"/>
                </a:lnTo>
                <a:lnTo>
                  <a:pt x="384" y="2397"/>
                </a:lnTo>
                <a:lnTo>
                  <a:pt x="427" y="2306"/>
                </a:lnTo>
                <a:lnTo>
                  <a:pt x="473" y="2215"/>
                </a:lnTo>
                <a:lnTo>
                  <a:pt x="521" y="2126"/>
                </a:lnTo>
                <a:lnTo>
                  <a:pt x="572" y="2038"/>
                </a:lnTo>
                <a:lnTo>
                  <a:pt x="624" y="1953"/>
                </a:lnTo>
                <a:lnTo>
                  <a:pt x="679" y="1867"/>
                </a:lnTo>
                <a:lnTo>
                  <a:pt x="734" y="1785"/>
                </a:lnTo>
                <a:lnTo>
                  <a:pt x="793" y="1703"/>
                </a:lnTo>
                <a:lnTo>
                  <a:pt x="852" y="1622"/>
                </a:lnTo>
                <a:lnTo>
                  <a:pt x="914" y="1544"/>
                </a:lnTo>
                <a:lnTo>
                  <a:pt x="978" y="1468"/>
                </a:lnTo>
                <a:lnTo>
                  <a:pt x="1043" y="1392"/>
                </a:lnTo>
                <a:lnTo>
                  <a:pt x="1111" y="1318"/>
                </a:lnTo>
                <a:lnTo>
                  <a:pt x="1179" y="1246"/>
                </a:lnTo>
                <a:lnTo>
                  <a:pt x="1250" y="1176"/>
                </a:lnTo>
                <a:lnTo>
                  <a:pt x="1322" y="1107"/>
                </a:lnTo>
                <a:lnTo>
                  <a:pt x="1396" y="1041"/>
                </a:lnTo>
                <a:lnTo>
                  <a:pt x="1470" y="976"/>
                </a:lnTo>
                <a:lnTo>
                  <a:pt x="1547" y="913"/>
                </a:lnTo>
                <a:lnTo>
                  <a:pt x="1625" y="851"/>
                </a:lnTo>
                <a:lnTo>
                  <a:pt x="1706" y="792"/>
                </a:lnTo>
                <a:lnTo>
                  <a:pt x="1786" y="735"/>
                </a:lnTo>
                <a:lnTo>
                  <a:pt x="1869" y="679"/>
                </a:lnTo>
                <a:lnTo>
                  <a:pt x="1952" y="626"/>
                </a:lnTo>
                <a:lnTo>
                  <a:pt x="2038" y="574"/>
                </a:lnTo>
                <a:lnTo>
                  <a:pt x="2124" y="525"/>
                </a:lnTo>
                <a:lnTo>
                  <a:pt x="2211" y="476"/>
                </a:lnTo>
                <a:lnTo>
                  <a:pt x="2300" y="432"/>
                </a:lnTo>
                <a:lnTo>
                  <a:pt x="2389" y="388"/>
                </a:lnTo>
                <a:lnTo>
                  <a:pt x="2481" y="346"/>
                </a:lnTo>
                <a:lnTo>
                  <a:pt x="2573" y="308"/>
                </a:lnTo>
                <a:lnTo>
                  <a:pt x="2666" y="271"/>
                </a:lnTo>
                <a:lnTo>
                  <a:pt x="2760" y="236"/>
                </a:lnTo>
                <a:lnTo>
                  <a:pt x="2855" y="204"/>
                </a:lnTo>
                <a:lnTo>
                  <a:pt x="2951" y="173"/>
                </a:lnTo>
                <a:lnTo>
                  <a:pt x="3049" y="146"/>
                </a:lnTo>
                <a:lnTo>
                  <a:pt x="3145" y="120"/>
                </a:lnTo>
                <a:lnTo>
                  <a:pt x="3244" y="97"/>
                </a:lnTo>
                <a:lnTo>
                  <a:pt x="3343" y="76"/>
                </a:lnTo>
                <a:lnTo>
                  <a:pt x="3444" y="58"/>
                </a:lnTo>
                <a:lnTo>
                  <a:pt x="3544" y="42"/>
                </a:lnTo>
                <a:lnTo>
                  <a:pt x="3646" y="28"/>
                </a:lnTo>
                <a:lnTo>
                  <a:pt x="3747" y="17"/>
                </a:lnTo>
                <a:lnTo>
                  <a:pt x="3850" y="10"/>
                </a:lnTo>
                <a:lnTo>
                  <a:pt x="3954" y="3"/>
                </a:lnTo>
                <a:lnTo>
                  <a:pt x="4057" y="0"/>
                </a:lnTo>
                <a:lnTo>
                  <a:pt x="4162" y="0"/>
                </a:lnTo>
                <a:lnTo>
                  <a:pt x="4266" y="1"/>
                </a:lnTo>
                <a:lnTo>
                  <a:pt x="4372" y="6"/>
                </a:lnTo>
                <a:lnTo>
                  <a:pt x="4477" y="13"/>
                </a:lnTo>
                <a:lnTo>
                  <a:pt x="4584" y="23"/>
                </a:lnTo>
                <a:lnTo>
                  <a:pt x="4689" y="36"/>
                </a:lnTo>
                <a:lnTo>
                  <a:pt x="4795" y="52"/>
                </a:lnTo>
                <a:lnTo>
                  <a:pt x="4899" y="69"/>
                </a:lnTo>
                <a:lnTo>
                  <a:pt x="5004" y="90"/>
                </a:lnTo>
                <a:lnTo>
                  <a:pt x="5105" y="114"/>
                </a:lnTo>
                <a:lnTo>
                  <a:pt x="5207" y="138"/>
                </a:lnTo>
                <a:lnTo>
                  <a:pt x="5307" y="167"/>
                </a:lnTo>
                <a:lnTo>
                  <a:pt x="5406" y="197"/>
                </a:lnTo>
                <a:lnTo>
                  <a:pt x="5504" y="230"/>
                </a:lnTo>
                <a:lnTo>
                  <a:pt x="5601" y="265"/>
                </a:lnTo>
                <a:lnTo>
                  <a:pt x="5696" y="302"/>
                </a:lnTo>
                <a:lnTo>
                  <a:pt x="5790" y="341"/>
                </a:lnTo>
                <a:lnTo>
                  <a:pt x="5883" y="383"/>
                </a:lnTo>
                <a:lnTo>
                  <a:pt x="5975" y="427"/>
                </a:lnTo>
                <a:lnTo>
                  <a:pt x="6065" y="474"/>
                </a:lnTo>
                <a:lnTo>
                  <a:pt x="6154" y="522"/>
                </a:lnTo>
                <a:lnTo>
                  <a:pt x="6241" y="572"/>
                </a:lnTo>
                <a:lnTo>
                  <a:pt x="6328" y="624"/>
                </a:lnTo>
                <a:lnTo>
                  <a:pt x="6412" y="678"/>
                </a:lnTo>
                <a:lnTo>
                  <a:pt x="6495" y="735"/>
                </a:lnTo>
                <a:lnTo>
                  <a:pt x="6577" y="792"/>
                </a:lnTo>
                <a:lnTo>
                  <a:pt x="6657" y="853"/>
                </a:lnTo>
                <a:lnTo>
                  <a:pt x="6735" y="914"/>
                </a:lnTo>
                <a:lnTo>
                  <a:pt x="6812" y="978"/>
                </a:lnTo>
                <a:lnTo>
                  <a:pt x="6888" y="1043"/>
                </a:lnTo>
                <a:lnTo>
                  <a:pt x="6961" y="1110"/>
                </a:lnTo>
                <a:lnTo>
                  <a:pt x="7033" y="1179"/>
                </a:lnTo>
                <a:lnTo>
                  <a:pt x="7103" y="1250"/>
                </a:lnTo>
                <a:lnTo>
                  <a:pt x="7172" y="1322"/>
                </a:lnTo>
                <a:lnTo>
                  <a:pt x="7238" y="1396"/>
                </a:lnTo>
                <a:lnTo>
                  <a:pt x="7303" y="1470"/>
                </a:lnTo>
                <a:lnTo>
                  <a:pt x="7366" y="1547"/>
                </a:lnTo>
                <a:lnTo>
                  <a:pt x="7428" y="1625"/>
                </a:lnTo>
                <a:lnTo>
                  <a:pt x="7487" y="1705"/>
                </a:lnTo>
                <a:lnTo>
                  <a:pt x="7544" y="1786"/>
                </a:lnTo>
                <a:lnTo>
                  <a:pt x="7600" y="1869"/>
                </a:lnTo>
                <a:lnTo>
                  <a:pt x="7653" y="1953"/>
                </a:lnTo>
                <a:lnTo>
                  <a:pt x="7706" y="2037"/>
                </a:lnTo>
                <a:lnTo>
                  <a:pt x="7755" y="2124"/>
                </a:lnTo>
                <a:lnTo>
                  <a:pt x="7802" y="2212"/>
                </a:lnTo>
                <a:lnTo>
                  <a:pt x="7847" y="2299"/>
                </a:lnTo>
                <a:lnTo>
                  <a:pt x="7890" y="2390"/>
                </a:lnTo>
                <a:lnTo>
                  <a:pt x="7932" y="2480"/>
                </a:lnTo>
                <a:lnTo>
                  <a:pt x="7971" y="2573"/>
                </a:lnTo>
                <a:lnTo>
                  <a:pt x="8008" y="2666"/>
                </a:lnTo>
                <a:lnTo>
                  <a:pt x="8043" y="2760"/>
                </a:lnTo>
                <a:lnTo>
                  <a:pt x="8075" y="2854"/>
                </a:lnTo>
                <a:lnTo>
                  <a:pt x="8104" y="2950"/>
                </a:lnTo>
                <a:lnTo>
                  <a:pt x="8133" y="3047"/>
                </a:lnTo>
                <a:lnTo>
                  <a:pt x="8158" y="3145"/>
                </a:lnTo>
                <a:lnTo>
                  <a:pt x="8181" y="3244"/>
                </a:lnTo>
                <a:lnTo>
                  <a:pt x="8202" y="3343"/>
                </a:lnTo>
                <a:lnTo>
                  <a:pt x="8220" y="3443"/>
                </a:lnTo>
                <a:lnTo>
                  <a:pt x="8236" y="3543"/>
                </a:lnTo>
                <a:lnTo>
                  <a:pt x="8249" y="3645"/>
                </a:lnTo>
                <a:lnTo>
                  <a:pt x="8261" y="3746"/>
                </a:lnTo>
                <a:lnTo>
                  <a:pt x="8269" y="3849"/>
                </a:lnTo>
                <a:lnTo>
                  <a:pt x="8274" y="3952"/>
                </a:lnTo>
                <a:lnTo>
                  <a:pt x="8278" y="4056"/>
                </a:lnTo>
                <a:lnTo>
                  <a:pt x="8278" y="4160"/>
                </a:lnTo>
                <a:lnTo>
                  <a:pt x="8277" y="4265"/>
                </a:lnTo>
                <a:lnTo>
                  <a:pt x="8272" y="4369"/>
                </a:lnTo>
                <a:lnTo>
                  <a:pt x="8264" y="4475"/>
                </a:lnTo>
                <a:lnTo>
                  <a:pt x="8254" y="4581"/>
                </a:lnTo>
                <a:lnTo>
                  <a:pt x="8242" y="4687"/>
                </a:lnTo>
                <a:close/>
              </a:path>
            </a:pathLst>
          </a:custGeom>
          <a:solidFill>
            <a:schemeClr val="bg1"/>
          </a:solidFill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78" name="Freeform 42"/>
          <p:cNvSpPr>
            <a:spLocks/>
          </p:cNvSpPr>
          <p:nvPr/>
        </p:nvSpPr>
        <p:spPr bwMode="auto">
          <a:xfrm rot="671393">
            <a:off x="6314402" y="4123092"/>
            <a:ext cx="4137025" cy="4164013"/>
          </a:xfrm>
          <a:custGeom>
            <a:avLst/>
            <a:gdLst>
              <a:gd name="T0" fmla="*/ 1559067239 w 10274"/>
              <a:gd name="T1" fmla="*/ 958864414 h 10269"/>
              <a:gd name="T2" fmla="*/ 1538813196 w 10274"/>
              <a:gd name="T3" fmla="*/ 1036117396 h 10269"/>
              <a:gd name="T4" fmla="*/ 1511194924 w 10274"/>
              <a:gd name="T5" fmla="*/ 1109662085 h 10269"/>
              <a:gd name="T6" fmla="*/ 1476978324 w 10274"/>
              <a:gd name="T7" fmla="*/ 1179498483 h 10269"/>
              <a:gd name="T8" fmla="*/ 1436471043 w 10274"/>
              <a:gd name="T9" fmla="*/ 1244854601 h 10269"/>
              <a:gd name="T10" fmla="*/ 1390133748 w 10274"/>
              <a:gd name="T11" fmla="*/ 1305730440 h 10269"/>
              <a:gd name="T12" fmla="*/ 1296384000 w 10274"/>
              <a:gd name="T13" fmla="*/ 1399824405 h 10269"/>
              <a:gd name="T14" fmla="*/ 1172100571 w 10274"/>
              <a:gd name="T15" fmla="*/ 1486192829 h 10269"/>
              <a:gd name="T16" fmla="*/ 1077737138 w 10274"/>
              <a:gd name="T17" fmla="*/ 1531308629 h 10269"/>
              <a:gd name="T18" fmla="*/ 1005621823 w 10274"/>
              <a:gd name="T19" fmla="*/ 1556030037 h 10269"/>
              <a:gd name="T20" fmla="*/ 930744923 w 10274"/>
              <a:gd name="T21" fmla="*/ 1573797890 h 10269"/>
              <a:gd name="T22" fmla="*/ 853566299 w 10274"/>
              <a:gd name="T23" fmla="*/ 1584149970 h 10269"/>
              <a:gd name="T24" fmla="*/ 774546819 w 10274"/>
              <a:gd name="T25" fmla="*/ 1586621624 h 10269"/>
              <a:gd name="T26" fmla="*/ 694453188 w 10274"/>
              <a:gd name="T27" fmla="*/ 1580904707 h 10269"/>
              <a:gd name="T28" fmla="*/ 624486176 w 10274"/>
              <a:gd name="T29" fmla="*/ 1569162728 h 10269"/>
              <a:gd name="T30" fmla="*/ 547460974 w 10274"/>
              <a:gd name="T31" fmla="*/ 1548767525 h 10269"/>
              <a:gd name="T32" fmla="*/ 474272112 w 10274"/>
              <a:gd name="T33" fmla="*/ 1520956549 h 10269"/>
              <a:gd name="T34" fmla="*/ 404918685 w 10274"/>
              <a:gd name="T35" fmla="*/ 1486656669 h 10269"/>
              <a:gd name="T36" fmla="*/ 339861561 w 10274"/>
              <a:gd name="T37" fmla="*/ 1445867076 h 10269"/>
              <a:gd name="T38" fmla="*/ 279407482 w 10274"/>
              <a:gd name="T39" fmla="*/ 1399206492 h 10269"/>
              <a:gd name="T40" fmla="*/ 185658086 w 10274"/>
              <a:gd name="T41" fmla="*/ 1304957643 h 10269"/>
              <a:gd name="T42" fmla="*/ 99733611 w 10274"/>
              <a:gd name="T43" fmla="*/ 1179807439 h 10269"/>
              <a:gd name="T44" fmla="*/ 58612644 w 10274"/>
              <a:gd name="T45" fmla="*/ 1093747973 h 10269"/>
              <a:gd name="T46" fmla="*/ 33142260 w 10274"/>
              <a:gd name="T47" fmla="*/ 1021284226 h 10269"/>
              <a:gd name="T48" fmla="*/ 14576652 w 10274"/>
              <a:gd name="T49" fmla="*/ 946348826 h 10269"/>
              <a:gd name="T50" fmla="*/ 3375675 w 10274"/>
              <a:gd name="T51" fmla="*/ 868941771 h 10269"/>
              <a:gd name="T52" fmla="*/ 0 w 10274"/>
              <a:gd name="T53" fmla="*/ 789679962 h 10269"/>
              <a:gd name="T54" fmla="*/ 4603047 w 10274"/>
              <a:gd name="T55" fmla="*/ 709028050 h 10269"/>
              <a:gd name="T56" fmla="*/ 15343759 w 10274"/>
              <a:gd name="T57" fmla="*/ 638418855 h 10269"/>
              <a:gd name="T58" fmla="*/ 34829896 w 10274"/>
              <a:gd name="T59" fmla="*/ 560702438 h 10269"/>
              <a:gd name="T60" fmla="*/ 61374632 w 10274"/>
              <a:gd name="T61" fmla="*/ 486384951 h 10269"/>
              <a:gd name="T62" fmla="*/ 94823723 w 10274"/>
              <a:gd name="T63" fmla="*/ 416239090 h 10269"/>
              <a:gd name="T64" fmla="*/ 134563519 w 10274"/>
              <a:gd name="T65" fmla="*/ 350110580 h 10269"/>
              <a:gd name="T66" fmla="*/ 180134513 w 10274"/>
              <a:gd name="T67" fmla="*/ 288771710 h 10269"/>
              <a:gd name="T68" fmla="*/ 265905189 w 10274"/>
              <a:gd name="T69" fmla="*/ 199621814 h 10269"/>
              <a:gd name="T70" fmla="*/ 388194140 w 10274"/>
              <a:gd name="T71" fmla="*/ 110162607 h 10269"/>
              <a:gd name="T72" fmla="*/ 481329900 w 10274"/>
              <a:gd name="T73" fmla="*/ 62884084 h 10269"/>
              <a:gd name="T74" fmla="*/ 552984950 w 10274"/>
              <a:gd name="T75" fmla="*/ 36308922 h 10269"/>
              <a:gd name="T76" fmla="*/ 627247762 w 10274"/>
              <a:gd name="T77" fmla="*/ 16532033 h 10269"/>
              <a:gd name="T78" fmla="*/ 704119543 w 10274"/>
              <a:gd name="T79" fmla="*/ 4480686 h 10269"/>
              <a:gd name="T80" fmla="*/ 782525538 w 10274"/>
              <a:gd name="T81" fmla="*/ 0 h 10269"/>
              <a:gd name="T82" fmla="*/ 862619371 w 10274"/>
              <a:gd name="T83" fmla="*/ 3553816 h 10269"/>
              <a:gd name="T84" fmla="*/ 932892823 w 10274"/>
              <a:gd name="T85" fmla="*/ 13596538 h 10269"/>
              <a:gd name="T86" fmla="*/ 1010685133 w 10274"/>
              <a:gd name="T87" fmla="*/ 32137195 h 10269"/>
              <a:gd name="T88" fmla="*/ 1084795328 w 10274"/>
              <a:gd name="T89" fmla="*/ 58094443 h 10269"/>
              <a:gd name="T90" fmla="*/ 1154915762 w 10274"/>
              <a:gd name="T91" fmla="*/ 90849539 h 10269"/>
              <a:gd name="T92" fmla="*/ 1221200257 w 10274"/>
              <a:gd name="T93" fmla="*/ 130248447 h 10269"/>
              <a:gd name="T94" fmla="*/ 1282728286 w 10274"/>
              <a:gd name="T95" fmla="*/ 175364247 h 10269"/>
              <a:gd name="T96" fmla="*/ 1365736924 w 10274"/>
              <a:gd name="T97" fmla="*/ 253544150 h 10269"/>
              <a:gd name="T98" fmla="*/ 1457491791 w 10274"/>
              <a:gd name="T99" fmla="*/ 374368147 h 10269"/>
              <a:gd name="T100" fmla="*/ 1510427415 w 10274"/>
              <a:gd name="T101" fmla="*/ 475723915 h 10269"/>
              <a:gd name="T102" fmla="*/ 1537585824 w 10274"/>
              <a:gd name="T103" fmla="*/ 547414863 h 10269"/>
              <a:gd name="T104" fmla="*/ 1557992886 w 10274"/>
              <a:gd name="T105" fmla="*/ 621886423 h 10269"/>
              <a:gd name="T106" fmla="*/ 1570881896 w 10274"/>
              <a:gd name="T107" fmla="*/ 698985332 h 10269"/>
              <a:gd name="T108" fmla="*/ 1576252048 w 10274"/>
              <a:gd name="T109" fmla="*/ 777628620 h 10269"/>
              <a:gd name="T110" fmla="*/ 1573796500 w 10274"/>
              <a:gd name="T111" fmla="*/ 857971778 h 102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74"/>
              <a:gd name="T169" fmla="*/ 0 h 10269"/>
              <a:gd name="T170" fmla="*/ 10274 w 10274"/>
              <a:gd name="T171" fmla="*/ 10269 h 102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74" h="10269">
                <a:moveTo>
                  <a:pt x="10228" y="5816"/>
                </a:moveTo>
                <a:lnTo>
                  <a:pt x="10228" y="5816"/>
                </a:lnTo>
                <a:lnTo>
                  <a:pt x="10220" y="5881"/>
                </a:lnTo>
                <a:lnTo>
                  <a:pt x="10210" y="5947"/>
                </a:lnTo>
                <a:lnTo>
                  <a:pt x="10198" y="6012"/>
                </a:lnTo>
                <a:lnTo>
                  <a:pt x="10187" y="6077"/>
                </a:lnTo>
                <a:lnTo>
                  <a:pt x="10175" y="6141"/>
                </a:lnTo>
                <a:lnTo>
                  <a:pt x="10161" y="6206"/>
                </a:lnTo>
                <a:lnTo>
                  <a:pt x="10148" y="6269"/>
                </a:lnTo>
                <a:lnTo>
                  <a:pt x="10133" y="6333"/>
                </a:lnTo>
                <a:lnTo>
                  <a:pt x="10117" y="6395"/>
                </a:lnTo>
                <a:lnTo>
                  <a:pt x="10101" y="6458"/>
                </a:lnTo>
                <a:lnTo>
                  <a:pt x="10084" y="6521"/>
                </a:lnTo>
                <a:lnTo>
                  <a:pt x="10066" y="6583"/>
                </a:lnTo>
                <a:lnTo>
                  <a:pt x="10047" y="6644"/>
                </a:lnTo>
                <a:lnTo>
                  <a:pt x="10029" y="6706"/>
                </a:lnTo>
                <a:lnTo>
                  <a:pt x="10009" y="6766"/>
                </a:lnTo>
                <a:lnTo>
                  <a:pt x="9988" y="6827"/>
                </a:lnTo>
                <a:lnTo>
                  <a:pt x="9967" y="6888"/>
                </a:lnTo>
                <a:lnTo>
                  <a:pt x="9945" y="6947"/>
                </a:lnTo>
                <a:lnTo>
                  <a:pt x="9922" y="7006"/>
                </a:lnTo>
                <a:lnTo>
                  <a:pt x="9899" y="7066"/>
                </a:lnTo>
                <a:lnTo>
                  <a:pt x="9874" y="7124"/>
                </a:lnTo>
                <a:lnTo>
                  <a:pt x="9849" y="7182"/>
                </a:lnTo>
                <a:lnTo>
                  <a:pt x="9823" y="7240"/>
                </a:lnTo>
                <a:lnTo>
                  <a:pt x="9797" y="7298"/>
                </a:lnTo>
                <a:lnTo>
                  <a:pt x="9771" y="7355"/>
                </a:lnTo>
                <a:lnTo>
                  <a:pt x="9743" y="7411"/>
                </a:lnTo>
                <a:lnTo>
                  <a:pt x="9714" y="7468"/>
                </a:lnTo>
                <a:lnTo>
                  <a:pt x="9686" y="7524"/>
                </a:lnTo>
                <a:lnTo>
                  <a:pt x="9656" y="7579"/>
                </a:lnTo>
                <a:lnTo>
                  <a:pt x="9626" y="7634"/>
                </a:lnTo>
                <a:lnTo>
                  <a:pt x="9595" y="7688"/>
                </a:lnTo>
                <a:lnTo>
                  <a:pt x="9564" y="7743"/>
                </a:lnTo>
                <a:lnTo>
                  <a:pt x="9532" y="7796"/>
                </a:lnTo>
                <a:lnTo>
                  <a:pt x="9499" y="7849"/>
                </a:lnTo>
                <a:lnTo>
                  <a:pt x="9465" y="7901"/>
                </a:lnTo>
                <a:lnTo>
                  <a:pt x="9432" y="7954"/>
                </a:lnTo>
                <a:lnTo>
                  <a:pt x="9397" y="8006"/>
                </a:lnTo>
                <a:lnTo>
                  <a:pt x="9362" y="8057"/>
                </a:lnTo>
                <a:lnTo>
                  <a:pt x="9326" y="8108"/>
                </a:lnTo>
                <a:lnTo>
                  <a:pt x="9290" y="8159"/>
                </a:lnTo>
                <a:lnTo>
                  <a:pt x="9253" y="8208"/>
                </a:lnTo>
                <a:lnTo>
                  <a:pt x="9216" y="8258"/>
                </a:lnTo>
                <a:lnTo>
                  <a:pt x="9178" y="8307"/>
                </a:lnTo>
                <a:lnTo>
                  <a:pt x="9139" y="8355"/>
                </a:lnTo>
                <a:lnTo>
                  <a:pt x="9100" y="8403"/>
                </a:lnTo>
                <a:lnTo>
                  <a:pt x="9060" y="8451"/>
                </a:lnTo>
                <a:lnTo>
                  <a:pt x="9020" y="8498"/>
                </a:lnTo>
                <a:lnTo>
                  <a:pt x="8979" y="8544"/>
                </a:lnTo>
                <a:lnTo>
                  <a:pt x="8895" y="8635"/>
                </a:lnTo>
                <a:lnTo>
                  <a:pt x="8811" y="8724"/>
                </a:lnTo>
                <a:lnTo>
                  <a:pt x="8723" y="8811"/>
                </a:lnTo>
                <a:lnTo>
                  <a:pt x="8634" y="8896"/>
                </a:lnTo>
                <a:lnTo>
                  <a:pt x="8542" y="8979"/>
                </a:lnTo>
                <a:lnTo>
                  <a:pt x="8449" y="9060"/>
                </a:lnTo>
                <a:lnTo>
                  <a:pt x="8354" y="9138"/>
                </a:lnTo>
                <a:lnTo>
                  <a:pt x="8257" y="9213"/>
                </a:lnTo>
                <a:lnTo>
                  <a:pt x="8158" y="9287"/>
                </a:lnTo>
                <a:lnTo>
                  <a:pt x="8058" y="9358"/>
                </a:lnTo>
                <a:lnTo>
                  <a:pt x="7955" y="9427"/>
                </a:lnTo>
                <a:lnTo>
                  <a:pt x="7852" y="9494"/>
                </a:lnTo>
                <a:lnTo>
                  <a:pt x="7745" y="9557"/>
                </a:lnTo>
                <a:lnTo>
                  <a:pt x="7639" y="9619"/>
                </a:lnTo>
                <a:lnTo>
                  <a:pt x="7530" y="9679"/>
                </a:lnTo>
                <a:lnTo>
                  <a:pt x="7421" y="9734"/>
                </a:lnTo>
                <a:lnTo>
                  <a:pt x="7309" y="9789"/>
                </a:lnTo>
                <a:lnTo>
                  <a:pt x="7252" y="9814"/>
                </a:lnTo>
                <a:lnTo>
                  <a:pt x="7197" y="9840"/>
                </a:lnTo>
                <a:lnTo>
                  <a:pt x="7140" y="9864"/>
                </a:lnTo>
                <a:lnTo>
                  <a:pt x="7083" y="9888"/>
                </a:lnTo>
                <a:lnTo>
                  <a:pt x="7024" y="9911"/>
                </a:lnTo>
                <a:lnTo>
                  <a:pt x="6967" y="9934"/>
                </a:lnTo>
                <a:lnTo>
                  <a:pt x="6909" y="9955"/>
                </a:lnTo>
                <a:lnTo>
                  <a:pt x="6850" y="9976"/>
                </a:lnTo>
                <a:lnTo>
                  <a:pt x="6792" y="9997"/>
                </a:lnTo>
                <a:lnTo>
                  <a:pt x="6732" y="10017"/>
                </a:lnTo>
                <a:lnTo>
                  <a:pt x="6673" y="10035"/>
                </a:lnTo>
                <a:lnTo>
                  <a:pt x="6613" y="10054"/>
                </a:lnTo>
                <a:lnTo>
                  <a:pt x="6554" y="10071"/>
                </a:lnTo>
                <a:lnTo>
                  <a:pt x="6493" y="10088"/>
                </a:lnTo>
                <a:lnTo>
                  <a:pt x="6434" y="10104"/>
                </a:lnTo>
                <a:lnTo>
                  <a:pt x="6373" y="10119"/>
                </a:lnTo>
                <a:lnTo>
                  <a:pt x="6311" y="10134"/>
                </a:lnTo>
                <a:lnTo>
                  <a:pt x="6250" y="10149"/>
                </a:lnTo>
                <a:lnTo>
                  <a:pt x="6188" y="10161"/>
                </a:lnTo>
                <a:lnTo>
                  <a:pt x="6128" y="10174"/>
                </a:lnTo>
                <a:lnTo>
                  <a:pt x="6066" y="10186"/>
                </a:lnTo>
                <a:lnTo>
                  <a:pt x="6004" y="10197"/>
                </a:lnTo>
                <a:lnTo>
                  <a:pt x="5940" y="10207"/>
                </a:lnTo>
                <a:lnTo>
                  <a:pt x="5878" y="10217"/>
                </a:lnTo>
                <a:lnTo>
                  <a:pt x="5815" y="10226"/>
                </a:lnTo>
                <a:lnTo>
                  <a:pt x="5752" y="10233"/>
                </a:lnTo>
                <a:lnTo>
                  <a:pt x="5689" y="10241"/>
                </a:lnTo>
                <a:lnTo>
                  <a:pt x="5626" y="10247"/>
                </a:lnTo>
                <a:lnTo>
                  <a:pt x="5563" y="10253"/>
                </a:lnTo>
                <a:lnTo>
                  <a:pt x="5499" y="10258"/>
                </a:lnTo>
                <a:lnTo>
                  <a:pt x="5435" y="10262"/>
                </a:lnTo>
                <a:lnTo>
                  <a:pt x="5371" y="10264"/>
                </a:lnTo>
                <a:lnTo>
                  <a:pt x="5306" y="10267"/>
                </a:lnTo>
                <a:lnTo>
                  <a:pt x="5242" y="10269"/>
                </a:lnTo>
                <a:lnTo>
                  <a:pt x="5177" y="10269"/>
                </a:lnTo>
                <a:lnTo>
                  <a:pt x="5113" y="10269"/>
                </a:lnTo>
                <a:lnTo>
                  <a:pt x="5048" y="10269"/>
                </a:lnTo>
                <a:lnTo>
                  <a:pt x="4984" y="10267"/>
                </a:lnTo>
                <a:lnTo>
                  <a:pt x="4918" y="10264"/>
                </a:lnTo>
                <a:lnTo>
                  <a:pt x="4853" y="10262"/>
                </a:lnTo>
                <a:lnTo>
                  <a:pt x="4788" y="10257"/>
                </a:lnTo>
                <a:lnTo>
                  <a:pt x="4723" y="10252"/>
                </a:lnTo>
                <a:lnTo>
                  <a:pt x="4657" y="10247"/>
                </a:lnTo>
                <a:lnTo>
                  <a:pt x="4591" y="10239"/>
                </a:lnTo>
                <a:lnTo>
                  <a:pt x="4526" y="10232"/>
                </a:lnTo>
                <a:lnTo>
                  <a:pt x="4460" y="10224"/>
                </a:lnTo>
                <a:lnTo>
                  <a:pt x="4394" y="10215"/>
                </a:lnTo>
                <a:lnTo>
                  <a:pt x="4329" y="10205"/>
                </a:lnTo>
                <a:lnTo>
                  <a:pt x="4263" y="10194"/>
                </a:lnTo>
                <a:lnTo>
                  <a:pt x="4199" y="10182"/>
                </a:lnTo>
                <a:lnTo>
                  <a:pt x="4134" y="10170"/>
                </a:lnTo>
                <a:lnTo>
                  <a:pt x="4070" y="10156"/>
                </a:lnTo>
                <a:lnTo>
                  <a:pt x="4005" y="10143"/>
                </a:lnTo>
                <a:lnTo>
                  <a:pt x="3942" y="10128"/>
                </a:lnTo>
                <a:lnTo>
                  <a:pt x="3879" y="10113"/>
                </a:lnTo>
                <a:lnTo>
                  <a:pt x="3816" y="10097"/>
                </a:lnTo>
                <a:lnTo>
                  <a:pt x="3754" y="10080"/>
                </a:lnTo>
                <a:lnTo>
                  <a:pt x="3692" y="10062"/>
                </a:lnTo>
                <a:lnTo>
                  <a:pt x="3630" y="10044"/>
                </a:lnTo>
                <a:lnTo>
                  <a:pt x="3568" y="10024"/>
                </a:lnTo>
                <a:lnTo>
                  <a:pt x="3507" y="10004"/>
                </a:lnTo>
                <a:lnTo>
                  <a:pt x="3447" y="9983"/>
                </a:lnTo>
                <a:lnTo>
                  <a:pt x="3386" y="9962"/>
                </a:lnTo>
                <a:lnTo>
                  <a:pt x="3326" y="9940"/>
                </a:lnTo>
                <a:lnTo>
                  <a:pt x="3267" y="9917"/>
                </a:lnTo>
                <a:lnTo>
                  <a:pt x="3207" y="9894"/>
                </a:lnTo>
                <a:lnTo>
                  <a:pt x="3149" y="9869"/>
                </a:lnTo>
                <a:lnTo>
                  <a:pt x="3091" y="9844"/>
                </a:lnTo>
                <a:lnTo>
                  <a:pt x="3033" y="9820"/>
                </a:lnTo>
                <a:lnTo>
                  <a:pt x="2975" y="9792"/>
                </a:lnTo>
                <a:lnTo>
                  <a:pt x="2918" y="9766"/>
                </a:lnTo>
                <a:lnTo>
                  <a:pt x="2862" y="9738"/>
                </a:lnTo>
                <a:lnTo>
                  <a:pt x="2805" y="9711"/>
                </a:lnTo>
                <a:lnTo>
                  <a:pt x="2749" y="9681"/>
                </a:lnTo>
                <a:lnTo>
                  <a:pt x="2693" y="9651"/>
                </a:lnTo>
                <a:lnTo>
                  <a:pt x="2639" y="9622"/>
                </a:lnTo>
                <a:lnTo>
                  <a:pt x="2584" y="9591"/>
                </a:lnTo>
                <a:lnTo>
                  <a:pt x="2530" y="9560"/>
                </a:lnTo>
                <a:lnTo>
                  <a:pt x="2477" y="9528"/>
                </a:lnTo>
                <a:lnTo>
                  <a:pt x="2423" y="9494"/>
                </a:lnTo>
                <a:lnTo>
                  <a:pt x="2370" y="9462"/>
                </a:lnTo>
                <a:lnTo>
                  <a:pt x="2318" y="9427"/>
                </a:lnTo>
                <a:lnTo>
                  <a:pt x="2266" y="9393"/>
                </a:lnTo>
                <a:lnTo>
                  <a:pt x="2215" y="9358"/>
                </a:lnTo>
                <a:lnTo>
                  <a:pt x="2164" y="9322"/>
                </a:lnTo>
                <a:lnTo>
                  <a:pt x="2114" y="9286"/>
                </a:lnTo>
                <a:lnTo>
                  <a:pt x="2063" y="9249"/>
                </a:lnTo>
                <a:lnTo>
                  <a:pt x="2014" y="9212"/>
                </a:lnTo>
                <a:lnTo>
                  <a:pt x="1965" y="9174"/>
                </a:lnTo>
                <a:lnTo>
                  <a:pt x="1917" y="9135"/>
                </a:lnTo>
                <a:lnTo>
                  <a:pt x="1868" y="9096"/>
                </a:lnTo>
                <a:lnTo>
                  <a:pt x="1821" y="9056"/>
                </a:lnTo>
                <a:lnTo>
                  <a:pt x="1774" y="9016"/>
                </a:lnTo>
                <a:lnTo>
                  <a:pt x="1727" y="8976"/>
                </a:lnTo>
                <a:lnTo>
                  <a:pt x="1637" y="8891"/>
                </a:lnTo>
                <a:lnTo>
                  <a:pt x="1546" y="8806"/>
                </a:lnTo>
                <a:lnTo>
                  <a:pt x="1459" y="8719"/>
                </a:lnTo>
                <a:lnTo>
                  <a:pt x="1374" y="8630"/>
                </a:lnTo>
                <a:lnTo>
                  <a:pt x="1292" y="8539"/>
                </a:lnTo>
                <a:lnTo>
                  <a:pt x="1210" y="8446"/>
                </a:lnTo>
                <a:lnTo>
                  <a:pt x="1132" y="8351"/>
                </a:lnTo>
                <a:lnTo>
                  <a:pt x="1057" y="8253"/>
                </a:lnTo>
                <a:lnTo>
                  <a:pt x="982" y="8155"/>
                </a:lnTo>
                <a:lnTo>
                  <a:pt x="912" y="8055"/>
                </a:lnTo>
                <a:lnTo>
                  <a:pt x="842" y="7952"/>
                </a:lnTo>
                <a:lnTo>
                  <a:pt x="777" y="7848"/>
                </a:lnTo>
                <a:lnTo>
                  <a:pt x="712" y="7743"/>
                </a:lnTo>
                <a:lnTo>
                  <a:pt x="650" y="7636"/>
                </a:lnTo>
                <a:lnTo>
                  <a:pt x="592" y="7527"/>
                </a:lnTo>
                <a:lnTo>
                  <a:pt x="535" y="7417"/>
                </a:lnTo>
                <a:lnTo>
                  <a:pt x="508" y="7362"/>
                </a:lnTo>
                <a:lnTo>
                  <a:pt x="482" y="7306"/>
                </a:lnTo>
                <a:lnTo>
                  <a:pt x="456" y="7250"/>
                </a:lnTo>
                <a:lnTo>
                  <a:pt x="431" y="7193"/>
                </a:lnTo>
                <a:lnTo>
                  <a:pt x="406" y="7136"/>
                </a:lnTo>
                <a:lnTo>
                  <a:pt x="382" y="7079"/>
                </a:lnTo>
                <a:lnTo>
                  <a:pt x="359" y="7022"/>
                </a:lnTo>
                <a:lnTo>
                  <a:pt x="337" y="6964"/>
                </a:lnTo>
                <a:lnTo>
                  <a:pt x="315" y="6906"/>
                </a:lnTo>
                <a:lnTo>
                  <a:pt x="294" y="6848"/>
                </a:lnTo>
                <a:lnTo>
                  <a:pt x="273" y="6789"/>
                </a:lnTo>
                <a:lnTo>
                  <a:pt x="253" y="6729"/>
                </a:lnTo>
                <a:lnTo>
                  <a:pt x="234" y="6671"/>
                </a:lnTo>
                <a:lnTo>
                  <a:pt x="216" y="6610"/>
                </a:lnTo>
                <a:lnTo>
                  <a:pt x="198" y="6551"/>
                </a:lnTo>
                <a:lnTo>
                  <a:pt x="181" y="6490"/>
                </a:lnTo>
                <a:lnTo>
                  <a:pt x="165" y="6431"/>
                </a:lnTo>
                <a:lnTo>
                  <a:pt x="150" y="6370"/>
                </a:lnTo>
                <a:lnTo>
                  <a:pt x="135" y="6308"/>
                </a:lnTo>
                <a:lnTo>
                  <a:pt x="121" y="6248"/>
                </a:lnTo>
                <a:lnTo>
                  <a:pt x="108" y="6186"/>
                </a:lnTo>
                <a:lnTo>
                  <a:pt x="95" y="6125"/>
                </a:lnTo>
                <a:lnTo>
                  <a:pt x="83" y="6063"/>
                </a:lnTo>
                <a:lnTo>
                  <a:pt x="73" y="6000"/>
                </a:lnTo>
                <a:lnTo>
                  <a:pt x="62" y="5938"/>
                </a:lnTo>
                <a:lnTo>
                  <a:pt x="53" y="5876"/>
                </a:lnTo>
                <a:lnTo>
                  <a:pt x="45" y="5813"/>
                </a:lnTo>
                <a:lnTo>
                  <a:pt x="36" y="5750"/>
                </a:lnTo>
                <a:lnTo>
                  <a:pt x="28" y="5687"/>
                </a:lnTo>
                <a:lnTo>
                  <a:pt x="22" y="5624"/>
                </a:lnTo>
                <a:lnTo>
                  <a:pt x="17" y="5561"/>
                </a:lnTo>
                <a:lnTo>
                  <a:pt x="12" y="5496"/>
                </a:lnTo>
                <a:lnTo>
                  <a:pt x="9" y="5432"/>
                </a:lnTo>
                <a:lnTo>
                  <a:pt x="5" y="5369"/>
                </a:lnTo>
                <a:lnTo>
                  <a:pt x="2" y="5305"/>
                </a:lnTo>
                <a:lnTo>
                  <a:pt x="1" y="5240"/>
                </a:lnTo>
                <a:lnTo>
                  <a:pt x="0" y="5176"/>
                </a:lnTo>
                <a:lnTo>
                  <a:pt x="0" y="5111"/>
                </a:lnTo>
                <a:lnTo>
                  <a:pt x="1" y="5046"/>
                </a:lnTo>
                <a:lnTo>
                  <a:pt x="2" y="4981"/>
                </a:lnTo>
                <a:lnTo>
                  <a:pt x="5" y="4916"/>
                </a:lnTo>
                <a:lnTo>
                  <a:pt x="9" y="4851"/>
                </a:lnTo>
                <a:lnTo>
                  <a:pt x="12" y="4786"/>
                </a:lnTo>
                <a:lnTo>
                  <a:pt x="17" y="4720"/>
                </a:lnTo>
                <a:lnTo>
                  <a:pt x="24" y="4655"/>
                </a:lnTo>
                <a:lnTo>
                  <a:pt x="30" y="4589"/>
                </a:lnTo>
                <a:lnTo>
                  <a:pt x="37" y="4524"/>
                </a:lnTo>
                <a:lnTo>
                  <a:pt x="46" y="4458"/>
                </a:lnTo>
                <a:lnTo>
                  <a:pt x="55" y="4392"/>
                </a:lnTo>
                <a:lnTo>
                  <a:pt x="66" y="4327"/>
                </a:lnTo>
                <a:lnTo>
                  <a:pt x="76" y="4261"/>
                </a:lnTo>
                <a:lnTo>
                  <a:pt x="88" y="4197"/>
                </a:lnTo>
                <a:lnTo>
                  <a:pt x="100" y="4132"/>
                </a:lnTo>
                <a:lnTo>
                  <a:pt x="113" y="4068"/>
                </a:lnTo>
                <a:lnTo>
                  <a:pt x="126" y="4005"/>
                </a:lnTo>
                <a:lnTo>
                  <a:pt x="141" y="3941"/>
                </a:lnTo>
                <a:lnTo>
                  <a:pt x="157" y="3877"/>
                </a:lnTo>
                <a:lnTo>
                  <a:pt x="173" y="3816"/>
                </a:lnTo>
                <a:lnTo>
                  <a:pt x="191" y="3752"/>
                </a:lnTo>
                <a:lnTo>
                  <a:pt x="208" y="3691"/>
                </a:lnTo>
                <a:lnTo>
                  <a:pt x="227" y="3629"/>
                </a:lnTo>
                <a:lnTo>
                  <a:pt x="245" y="3568"/>
                </a:lnTo>
                <a:lnTo>
                  <a:pt x="265" y="3506"/>
                </a:lnTo>
                <a:lnTo>
                  <a:pt x="286" y="3445"/>
                </a:lnTo>
                <a:lnTo>
                  <a:pt x="307" y="3386"/>
                </a:lnTo>
                <a:lnTo>
                  <a:pt x="330" y="3325"/>
                </a:lnTo>
                <a:lnTo>
                  <a:pt x="353" y="3266"/>
                </a:lnTo>
                <a:lnTo>
                  <a:pt x="377" y="3208"/>
                </a:lnTo>
                <a:lnTo>
                  <a:pt x="400" y="3148"/>
                </a:lnTo>
                <a:lnTo>
                  <a:pt x="425" y="3090"/>
                </a:lnTo>
                <a:lnTo>
                  <a:pt x="451" y="3032"/>
                </a:lnTo>
                <a:lnTo>
                  <a:pt x="477" y="2975"/>
                </a:lnTo>
                <a:lnTo>
                  <a:pt x="504" y="2918"/>
                </a:lnTo>
                <a:lnTo>
                  <a:pt x="531" y="2861"/>
                </a:lnTo>
                <a:lnTo>
                  <a:pt x="560" y="2806"/>
                </a:lnTo>
                <a:lnTo>
                  <a:pt x="588" y="2749"/>
                </a:lnTo>
                <a:lnTo>
                  <a:pt x="618" y="2694"/>
                </a:lnTo>
                <a:lnTo>
                  <a:pt x="648" y="2638"/>
                </a:lnTo>
                <a:lnTo>
                  <a:pt x="679" y="2584"/>
                </a:lnTo>
                <a:lnTo>
                  <a:pt x="711" y="2531"/>
                </a:lnTo>
                <a:lnTo>
                  <a:pt x="743" y="2476"/>
                </a:lnTo>
                <a:lnTo>
                  <a:pt x="776" y="2423"/>
                </a:lnTo>
                <a:lnTo>
                  <a:pt x="809" y="2371"/>
                </a:lnTo>
                <a:lnTo>
                  <a:pt x="842" y="2318"/>
                </a:lnTo>
                <a:lnTo>
                  <a:pt x="877" y="2266"/>
                </a:lnTo>
                <a:lnTo>
                  <a:pt x="913" y="2215"/>
                </a:lnTo>
                <a:lnTo>
                  <a:pt x="948" y="2164"/>
                </a:lnTo>
                <a:lnTo>
                  <a:pt x="985" y="2114"/>
                </a:lnTo>
                <a:lnTo>
                  <a:pt x="1022" y="2064"/>
                </a:lnTo>
                <a:lnTo>
                  <a:pt x="1059" y="2015"/>
                </a:lnTo>
                <a:lnTo>
                  <a:pt x="1098" y="1965"/>
                </a:lnTo>
                <a:lnTo>
                  <a:pt x="1136" y="1917"/>
                </a:lnTo>
                <a:lnTo>
                  <a:pt x="1174" y="1869"/>
                </a:lnTo>
                <a:lnTo>
                  <a:pt x="1214" y="1822"/>
                </a:lnTo>
                <a:lnTo>
                  <a:pt x="1255" y="1775"/>
                </a:lnTo>
                <a:lnTo>
                  <a:pt x="1296" y="1727"/>
                </a:lnTo>
                <a:lnTo>
                  <a:pt x="1379" y="1637"/>
                </a:lnTo>
                <a:lnTo>
                  <a:pt x="1464" y="1547"/>
                </a:lnTo>
                <a:lnTo>
                  <a:pt x="1552" y="1460"/>
                </a:lnTo>
                <a:lnTo>
                  <a:pt x="1642" y="1375"/>
                </a:lnTo>
                <a:lnTo>
                  <a:pt x="1733" y="1292"/>
                </a:lnTo>
                <a:lnTo>
                  <a:pt x="1826" y="1211"/>
                </a:lnTo>
                <a:lnTo>
                  <a:pt x="1922" y="1133"/>
                </a:lnTo>
                <a:lnTo>
                  <a:pt x="2018" y="1058"/>
                </a:lnTo>
                <a:lnTo>
                  <a:pt x="2117" y="984"/>
                </a:lnTo>
                <a:lnTo>
                  <a:pt x="2218" y="912"/>
                </a:lnTo>
                <a:lnTo>
                  <a:pt x="2320" y="844"/>
                </a:lnTo>
                <a:lnTo>
                  <a:pt x="2424" y="777"/>
                </a:lnTo>
                <a:lnTo>
                  <a:pt x="2530" y="713"/>
                </a:lnTo>
                <a:lnTo>
                  <a:pt x="2636" y="651"/>
                </a:lnTo>
                <a:lnTo>
                  <a:pt x="2745" y="592"/>
                </a:lnTo>
                <a:lnTo>
                  <a:pt x="2856" y="536"/>
                </a:lnTo>
                <a:lnTo>
                  <a:pt x="2911" y="508"/>
                </a:lnTo>
                <a:lnTo>
                  <a:pt x="2967" y="482"/>
                </a:lnTo>
                <a:lnTo>
                  <a:pt x="3023" y="456"/>
                </a:lnTo>
                <a:lnTo>
                  <a:pt x="3080" y="430"/>
                </a:lnTo>
                <a:lnTo>
                  <a:pt x="3137" y="407"/>
                </a:lnTo>
                <a:lnTo>
                  <a:pt x="3194" y="382"/>
                </a:lnTo>
                <a:lnTo>
                  <a:pt x="3251" y="359"/>
                </a:lnTo>
                <a:lnTo>
                  <a:pt x="3309" y="336"/>
                </a:lnTo>
                <a:lnTo>
                  <a:pt x="3367" y="315"/>
                </a:lnTo>
                <a:lnTo>
                  <a:pt x="3426" y="294"/>
                </a:lnTo>
                <a:lnTo>
                  <a:pt x="3485" y="273"/>
                </a:lnTo>
                <a:lnTo>
                  <a:pt x="3544" y="253"/>
                </a:lnTo>
                <a:lnTo>
                  <a:pt x="3604" y="235"/>
                </a:lnTo>
                <a:lnTo>
                  <a:pt x="3663" y="216"/>
                </a:lnTo>
                <a:lnTo>
                  <a:pt x="3723" y="199"/>
                </a:lnTo>
                <a:lnTo>
                  <a:pt x="3784" y="182"/>
                </a:lnTo>
                <a:lnTo>
                  <a:pt x="3844" y="165"/>
                </a:lnTo>
                <a:lnTo>
                  <a:pt x="3905" y="149"/>
                </a:lnTo>
                <a:lnTo>
                  <a:pt x="3966" y="135"/>
                </a:lnTo>
                <a:lnTo>
                  <a:pt x="4026" y="121"/>
                </a:lnTo>
                <a:lnTo>
                  <a:pt x="4088" y="107"/>
                </a:lnTo>
                <a:lnTo>
                  <a:pt x="4150" y="95"/>
                </a:lnTo>
                <a:lnTo>
                  <a:pt x="4212" y="84"/>
                </a:lnTo>
                <a:lnTo>
                  <a:pt x="4274" y="73"/>
                </a:lnTo>
                <a:lnTo>
                  <a:pt x="4336" y="63"/>
                </a:lnTo>
                <a:lnTo>
                  <a:pt x="4399" y="53"/>
                </a:lnTo>
                <a:lnTo>
                  <a:pt x="4462" y="44"/>
                </a:lnTo>
                <a:lnTo>
                  <a:pt x="4526" y="37"/>
                </a:lnTo>
                <a:lnTo>
                  <a:pt x="4589" y="29"/>
                </a:lnTo>
                <a:lnTo>
                  <a:pt x="4652" y="23"/>
                </a:lnTo>
                <a:lnTo>
                  <a:pt x="4715" y="17"/>
                </a:lnTo>
                <a:lnTo>
                  <a:pt x="4780" y="12"/>
                </a:lnTo>
                <a:lnTo>
                  <a:pt x="4843" y="8"/>
                </a:lnTo>
                <a:lnTo>
                  <a:pt x="4907" y="5"/>
                </a:lnTo>
                <a:lnTo>
                  <a:pt x="4972" y="2"/>
                </a:lnTo>
                <a:lnTo>
                  <a:pt x="5036" y="1"/>
                </a:lnTo>
                <a:lnTo>
                  <a:pt x="5100" y="0"/>
                </a:lnTo>
                <a:lnTo>
                  <a:pt x="5166" y="0"/>
                </a:lnTo>
                <a:lnTo>
                  <a:pt x="5231" y="1"/>
                </a:lnTo>
                <a:lnTo>
                  <a:pt x="5295" y="2"/>
                </a:lnTo>
                <a:lnTo>
                  <a:pt x="5361" y="5"/>
                </a:lnTo>
                <a:lnTo>
                  <a:pt x="5426" y="8"/>
                </a:lnTo>
                <a:lnTo>
                  <a:pt x="5492" y="12"/>
                </a:lnTo>
                <a:lnTo>
                  <a:pt x="5558" y="17"/>
                </a:lnTo>
                <a:lnTo>
                  <a:pt x="5622" y="23"/>
                </a:lnTo>
                <a:lnTo>
                  <a:pt x="5689" y="29"/>
                </a:lnTo>
                <a:lnTo>
                  <a:pt x="5755" y="37"/>
                </a:lnTo>
                <a:lnTo>
                  <a:pt x="5820" y="45"/>
                </a:lnTo>
                <a:lnTo>
                  <a:pt x="5886" y="55"/>
                </a:lnTo>
                <a:lnTo>
                  <a:pt x="5952" y="65"/>
                </a:lnTo>
                <a:lnTo>
                  <a:pt x="6016" y="75"/>
                </a:lnTo>
                <a:lnTo>
                  <a:pt x="6080" y="88"/>
                </a:lnTo>
                <a:lnTo>
                  <a:pt x="6145" y="100"/>
                </a:lnTo>
                <a:lnTo>
                  <a:pt x="6209" y="112"/>
                </a:lnTo>
                <a:lnTo>
                  <a:pt x="6274" y="127"/>
                </a:lnTo>
                <a:lnTo>
                  <a:pt x="6337" y="141"/>
                </a:lnTo>
                <a:lnTo>
                  <a:pt x="6400" y="157"/>
                </a:lnTo>
                <a:lnTo>
                  <a:pt x="6462" y="173"/>
                </a:lnTo>
                <a:lnTo>
                  <a:pt x="6525" y="190"/>
                </a:lnTo>
                <a:lnTo>
                  <a:pt x="6587" y="208"/>
                </a:lnTo>
                <a:lnTo>
                  <a:pt x="6649" y="226"/>
                </a:lnTo>
                <a:lnTo>
                  <a:pt x="6710" y="245"/>
                </a:lnTo>
                <a:lnTo>
                  <a:pt x="6770" y="266"/>
                </a:lnTo>
                <a:lnTo>
                  <a:pt x="6831" y="286"/>
                </a:lnTo>
                <a:lnTo>
                  <a:pt x="6892" y="308"/>
                </a:lnTo>
                <a:lnTo>
                  <a:pt x="6951" y="329"/>
                </a:lnTo>
                <a:lnTo>
                  <a:pt x="7011" y="352"/>
                </a:lnTo>
                <a:lnTo>
                  <a:pt x="7070" y="376"/>
                </a:lnTo>
                <a:lnTo>
                  <a:pt x="7129" y="399"/>
                </a:lnTo>
                <a:lnTo>
                  <a:pt x="7187" y="424"/>
                </a:lnTo>
                <a:lnTo>
                  <a:pt x="7245" y="450"/>
                </a:lnTo>
                <a:lnTo>
                  <a:pt x="7302" y="476"/>
                </a:lnTo>
                <a:lnTo>
                  <a:pt x="7359" y="503"/>
                </a:lnTo>
                <a:lnTo>
                  <a:pt x="7416" y="531"/>
                </a:lnTo>
                <a:lnTo>
                  <a:pt x="7472" y="559"/>
                </a:lnTo>
                <a:lnTo>
                  <a:pt x="7527" y="588"/>
                </a:lnTo>
                <a:lnTo>
                  <a:pt x="7583" y="617"/>
                </a:lnTo>
                <a:lnTo>
                  <a:pt x="7638" y="648"/>
                </a:lnTo>
                <a:lnTo>
                  <a:pt x="7692" y="679"/>
                </a:lnTo>
                <a:lnTo>
                  <a:pt x="7747" y="710"/>
                </a:lnTo>
                <a:lnTo>
                  <a:pt x="7800" y="742"/>
                </a:lnTo>
                <a:lnTo>
                  <a:pt x="7853" y="774"/>
                </a:lnTo>
                <a:lnTo>
                  <a:pt x="7907" y="808"/>
                </a:lnTo>
                <a:lnTo>
                  <a:pt x="7959" y="843"/>
                </a:lnTo>
                <a:lnTo>
                  <a:pt x="8011" y="877"/>
                </a:lnTo>
                <a:lnTo>
                  <a:pt x="8061" y="912"/>
                </a:lnTo>
                <a:lnTo>
                  <a:pt x="8112" y="948"/>
                </a:lnTo>
                <a:lnTo>
                  <a:pt x="8163" y="984"/>
                </a:lnTo>
                <a:lnTo>
                  <a:pt x="8213" y="1021"/>
                </a:lnTo>
                <a:lnTo>
                  <a:pt x="8262" y="1058"/>
                </a:lnTo>
                <a:lnTo>
                  <a:pt x="8312" y="1096"/>
                </a:lnTo>
                <a:lnTo>
                  <a:pt x="8360" y="1135"/>
                </a:lnTo>
                <a:lnTo>
                  <a:pt x="8407" y="1174"/>
                </a:lnTo>
                <a:lnTo>
                  <a:pt x="8455" y="1214"/>
                </a:lnTo>
                <a:lnTo>
                  <a:pt x="8502" y="1255"/>
                </a:lnTo>
                <a:lnTo>
                  <a:pt x="8548" y="1296"/>
                </a:lnTo>
                <a:lnTo>
                  <a:pt x="8640" y="1378"/>
                </a:lnTo>
                <a:lnTo>
                  <a:pt x="8729" y="1464"/>
                </a:lnTo>
                <a:lnTo>
                  <a:pt x="8816" y="1552"/>
                </a:lnTo>
                <a:lnTo>
                  <a:pt x="8901" y="1641"/>
                </a:lnTo>
                <a:lnTo>
                  <a:pt x="8983" y="1732"/>
                </a:lnTo>
                <a:lnTo>
                  <a:pt x="9064" y="1825"/>
                </a:lnTo>
                <a:lnTo>
                  <a:pt x="9143" y="1921"/>
                </a:lnTo>
                <a:lnTo>
                  <a:pt x="9219" y="2017"/>
                </a:lnTo>
                <a:lnTo>
                  <a:pt x="9292" y="2116"/>
                </a:lnTo>
                <a:lnTo>
                  <a:pt x="9363" y="2218"/>
                </a:lnTo>
                <a:lnTo>
                  <a:pt x="9432" y="2319"/>
                </a:lnTo>
                <a:lnTo>
                  <a:pt x="9499" y="2423"/>
                </a:lnTo>
                <a:lnTo>
                  <a:pt x="9563" y="2528"/>
                </a:lnTo>
                <a:lnTo>
                  <a:pt x="9624" y="2636"/>
                </a:lnTo>
                <a:lnTo>
                  <a:pt x="9683" y="2745"/>
                </a:lnTo>
                <a:lnTo>
                  <a:pt x="9739" y="2854"/>
                </a:lnTo>
                <a:lnTo>
                  <a:pt x="9766" y="2910"/>
                </a:lnTo>
                <a:lnTo>
                  <a:pt x="9793" y="2965"/>
                </a:lnTo>
                <a:lnTo>
                  <a:pt x="9819" y="3022"/>
                </a:lnTo>
                <a:lnTo>
                  <a:pt x="9844" y="3079"/>
                </a:lnTo>
                <a:lnTo>
                  <a:pt x="9869" y="3136"/>
                </a:lnTo>
                <a:lnTo>
                  <a:pt x="9892" y="3193"/>
                </a:lnTo>
                <a:lnTo>
                  <a:pt x="9916" y="3250"/>
                </a:lnTo>
                <a:lnTo>
                  <a:pt x="9938" y="3308"/>
                </a:lnTo>
                <a:lnTo>
                  <a:pt x="9959" y="3366"/>
                </a:lnTo>
                <a:lnTo>
                  <a:pt x="9982" y="3424"/>
                </a:lnTo>
                <a:lnTo>
                  <a:pt x="10001" y="3484"/>
                </a:lnTo>
                <a:lnTo>
                  <a:pt x="10021" y="3543"/>
                </a:lnTo>
                <a:lnTo>
                  <a:pt x="10040" y="3603"/>
                </a:lnTo>
                <a:lnTo>
                  <a:pt x="10058" y="3662"/>
                </a:lnTo>
                <a:lnTo>
                  <a:pt x="10076" y="3721"/>
                </a:lnTo>
                <a:lnTo>
                  <a:pt x="10093" y="3782"/>
                </a:lnTo>
                <a:lnTo>
                  <a:pt x="10109" y="3843"/>
                </a:lnTo>
                <a:lnTo>
                  <a:pt x="10124" y="3903"/>
                </a:lnTo>
                <a:lnTo>
                  <a:pt x="10139" y="3964"/>
                </a:lnTo>
                <a:lnTo>
                  <a:pt x="10154" y="4025"/>
                </a:lnTo>
                <a:lnTo>
                  <a:pt x="10166" y="4087"/>
                </a:lnTo>
                <a:lnTo>
                  <a:pt x="10179" y="4148"/>
                </a:lnTo>
                <a:lnTo>
                  <a:pt x="10191" y="4210"/>
                </a:lnTo>
                <a:lnTo>
                  <a:pt x="10202" y="4272"/>
                </a:lnTo>
                <a:lnTo>
                  <a:pt x="10212" y="4334"/>
                </a:lnTo>
                <a:lnTo>
                  <a:pt x="10222" y="4397"/>
                </a:lnTo>
                <a:lnTo>
                  <a:pt x="10231" y="4460"/>
                </a:lnTo>
                <a:lnTo>
                  <a:pt x="10238" y="4524"/>
                </a:lnTo>
                <a:lnTo>
                  <a:pt x="10246" y="4587"/>
                </a:lnTo>
                <a:lnTo>
                  <a:pt x="10252" y="4650"/>
                </a:lnTo>
                <a:lnTo>
                  <a:pt x="10257" y="4713"/>
                </a:lnTo>
                <a:lnTo>
                  <a:pt x="10262" y="4777"/>
                </a:lnTo>
                <a:lnTo>
                  <a:pt x="10267" y="4840"/>
                </a:lnTo>
                <a:lnTo>
                  <a:pt x="10269" y="4905"/>
                </a:lnTo>
                <a:lnTo>
                  <a:pt x="10272" y="4969"/>
                </a:lnTo>
                <a:lnTo>
                  <a:pt x="10273" y="5033"/>
                </a:lnTo>
                <a:lnTo>
                  <a:pt x="10274" y="5098"/>
                </a:lnTo>
                <a:lnTo>
                  <a:pt x="10274" y="5162"/>
                </a:lnTo>
                <a:lnTo>
                  <a:pt x="10273" y="5228"/>
                </a:lnTo>
                <a:lnTo>
                  <a:pt x="10272" y="5292"/>
                </a:lnTo>
                <a:lnTo>
                  <a:pt x="10269" y="5358"/>
                </a:lnTo>
                <a:lnTo>
                  <a:pt x="10265" y="5422"/>
                </a:lnTo>
                <a:lnTo>
                  <a:pt x="10262" y="5488"/>
                </a:lnTo>
                <a:lnTo>
                  <a:pt x="10257" y="5553"/>
                </a:lnTo>
                <a:lnTo>
                  <a:pt x="10251" y="5619"/>
                </a:lnTo>
                <a:lnTo>
                  <a:pt x="10244" y="5684"/>
                </a:lnTo>
                <a:lnTo>
                  <a:pt x="10237" y="5750"/>
                </a:lnTo>
                <a:lnTo>
                  <a:pt x="10228" y="581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79" name="Freeform 37"/>
          <p:cNvSpPr>
            <a:spLocks/>
          </p:cNvSpPr>
          <p:nvPr/>
        </p:nvSpPr>
        <p:spPr bwMode="auto">
          <a:xfrm rot="10308716">
            <a:off x="5571452" y="5197830"/>
            <a:ext cx="1584325" cy="1595437"/>
          </a:xfrm>
          <a:custGeom>
            <a:avLst/>
            <a:gdLst>
              <a:gd name="T0" fmla="*/ 596249581 w 3936"/>
              <a:gd name="T1" fmla="*/ 367069728 h 3932"/>
              <a:gd name="T2" fmla="*/ 586138449 w 3936"/>
              <a:gd name="T3" fmla="*/ 403854064 h 3932"/>
              <a:gd name="T4" fmla="*/ 571890963 w 3936"/>
              <a:gd name="T5" fmla="*/ 438474645 h 3932"/>
              <a:gd name="T6" fmla="*/ 553354223 w 3936"/>
              <a:gd name="T7" fmla="*/ 470621857 h 3932"/>
              <a:gd name="T8" fmla="*/ 531599737 w 3936"/>
              <a:gd name="T9" fmla="*/ 499987606 h 3932"/>
              <a:gd name="T10" fmla="*/ 506475411 w 3936"/>
              <a:gd name="T11" fmla="*/ 526416577 h 3932"/>
              <a:gd name="T12" fmla="*/ 478593247 w 3936"/>
              <a:gd name="T13" fmla="*/ 549599763 h 3932"/>
              <a:gd name="T14" fmla="*/ 448259851 w 3936"/>
              <a:gd name="T15" fmla="*/ 569228565 h 3932"/>
              <a:gd name="T16" fmla="*/ 415628425 w 3936"/>
              <a:gd name="T17" fmla="*/ 585147668 h 3932"/>
              <a:gd name="T18" fmla="*/ 381158675 w 3936"/>
              <a:gd name="T19" fmla="*/ 597048471 h 3932"/>
              <a:gd name="T20" fmla="*/ 344850501 w 3936"/>
              <a:gd name="T21" fmla="*/ 604467058 h 3932"/>
              <a:gd name="T22" fmla="*/ 307623315 w 3936"/>
              <a:gd name="T23" fmla="*/ 607558339 h 3932"/>
              <a:gd name="T24" fmla="*/ 269323414 w 3936"/>
              <a:gd name="T25" fmla="*/ 606012901 h 3932"/>
              <a:gd name="T26" fmla="*/ 238683816 w 3936"/>
              <a:gd name="T27" fmla="*/ 601066771 h 3932"/>
              <a:gd name="T28" fmla="*/ 202069388 w 3936"/>
              <a:gd name="T29" fmla="*/ 590711811 h 3932"/>
              <a:gd name="T30" fmla="*/ 167905841 w 3936"/>
              <a:gd name="T31" fmla="*/ 576183643 h 3932"/>
              <a:gd name="T32" fmla="*/ 136040626 w 3936"/>
              <a:gd name="T33" fmla="*/ 557791272 h 3932"/>
              <a:gd name="T34" fmla="*/ 106779543 w 3936"/>
              <a:gd name="T35" fmla="*/ 535844517 h 3932"/>
              <a:gd name="T36" fmla="*/ 80582476 w 3936"/>
              <a:gd name="T37" fmla="*/ 510497474 h 3932"/>
              <a:gd name="T38" fmla="*/ 57602777 w 3936"/>
              <a:gd name="T39" fmla="*/ 482522660 h 3932"/>
              <a:gd name="T40" fmla="*/ 38146611 w 3936"/>
              <a:gd name="T41" fmla="*/ 451766382 h 3932"/>
              <a:gd name="T42" fmla="*/ 22366897 w 3936"/>
              <a:gd name="T43" fmla="*/ 419000245 h 3932"/>
              <a:gd name="T44" fmla="*/ 10570641 w 3936"/>
              <a:gd name="T45" fmla="*/ 383916255 h 3932"/>
              <a:gd name="T46" fmla="*/ 3064041 w 3936"/>
              <a:gd name="T47" fmla="*/ 347595835 h 3932"/>
              <a:gd name="T48" fmla="*/ 0 w 3936"/>
              <a:gd name="T49" fmla="*/ 309884074 h 3932"/>
              <a:gd name="T50" fmla="*/ 1685122 w 3936"/>
              <a:gd name="T51" fmla="*/ 271399797 h 3932"/>
              <a:gd name="T52" fmla="*/ 6587588 w 3936"/>
              <a:gd name="T53" fmla="*/ 240643114 h 3932"/>
              <a:gd name="T54" fmla="*/ 16698725 w 3936"/>
              <a:gd name="T55" fmla="*/ 203704224 h 3932"/>
              <a:gd name="T56" fmla="*/ 31099519 w 3936"/>
              <a:gd name="T57" fmla="*/ 169083745 h 3932"/>
              <a:gd name="T58" fmla="*/ 49483359 w 3936"/>
              <a:gd name="T59" fmla="*/ 136936127 h 3932"/>
              <a:gd name="T60" fmla="*/ 71084152 w 3936"/>
              <a:gd name="T61" fmla="*/ 107725287 h 3932"/>
              <a:gd name="T62" fmla="*/ 96208881 w 3936"/>
              <a:gd name="T63" fmla="*/ 81296291 h 3932"/>
              <a:gd name="T64" fmla="*/ 124091070 w 3936"/>
              <a:gd name="T65" fmla="*/ 58113104 h 3932"/>
              <a:gd name="T66" fmla="*/ 154730669 w 3936"/>
              <a:gd name="T67" fmla="*/ 38484289 h 3932"/>
              <a:gd name="T68" fmla="*/ 187361994 w 3936"/>
              <a:gd name="T69" fmla="*/ 22565180 h 3932"/>
              <a:gd name="T70" fmla="*/ 221831795 w 3936"/>
              <a:gd name="T71" fmla="*/ 10664375 h 3932"/>
              <a:gd name="T72" fmla="*/ 258139969 w 3936"/>
              <a:gd name="T73" fmla="*/ 3091282 h 3932"/>
              <a:gd name="T74" fmla="*/ 295520457 w 3936"/>
              <a:gd name="T75" fmla="*/ 0 h 3932"/>
              <a:gd name="T76" fmla="*/ 333667055 w 3936"/>
              <a:gd name="T77" fmla="*/ 1699942 h 3932"/>
              <a:gd name="T78" fmla="*/ 364153754 w 3936"/>
              <a:gd name="T79" fmla="*/ 6646074 h 3932"/>
              <a:gd name="T80" fmla="*/ 400768131 w 3936"/>
              <a:gd name="T81" fmla="*/ 16846534 h 3932"/>
              <a:gd name="T82" fmla="*/ 435237981 w 3936"/>
              <a:gd name="T83" fmla="*/ 31374709 h 3932"/>
              <a:gd name="T84" fmla="*/ 466796994 w 3936"/>
              <a:gd name="T85" fmla="*/ 49767079 h 3932"/>
              <a:gd name="T86" fmla="*/ 496057674 w 3936"/>
              <a:gd name="T87" fmla="*/ 71713848 h 3932"/>
              <a:gd name="T88" fmla="*/ 522254716 w 3936"/>
              <a:gd name="T89" fmla="*/ 97060891 h 3932"/>
              <a:gd name="T90" fmla="*/ 545234415 w 3936"/>
              <a:gd name="T91" fmla="*/ 125035730 h 3932"/>
              <a:gd name="T92" fmla="*/ 564843871 w 3936"/>
              <a:gd name="T93" fmla="*/ 155946511 h 3932"/>
              <a:gd name="T94" fmla="*/ 580623578 w 3936"/>
              <a:gd name="T95" fmla="*/ 188867050 h 3932"/>
              <a:gd name="T96" fmla="*/ 592266529 w 3936"/>
              <a:gd name="T97" fmla="*/ 223642083 h 3932"/>
              <a:gd name="T98" fmla="*/ 599773127 w 3936"/>
              <a:gd name="T99" fmla="*/ 260117007 h 3932"/>
              <a:gd name="T100" fmla="*/ 602990470 w 3936"/>
              <a:gd name="T101" fmla="*/ 297674265 h 3932"/>
              <a:gd name="T102" fmla="*/ 601305348 w 3936"/>
              <a:gd name="T103" fmla="*/ 336313045 h 39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36"/>
              <a:gd name="T157" fmla="*/ 0 h 3932"/>
              <a:gd name="T158" fmla="*/ 3936 w 3936"/>
              <a:gd name="T159" fmla="*/ 3932 h 39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36" h="3932">
                <a:moveTo>
                  <a:pt x="3918" y="2225"/>
                </a:moveTo>
                <a:lnTo>
                  <a:pt x="3918" y="2225"/>
                </a:lnTo>
                <a:lnTo>
                  <a:pt x="3911" y="2276"/>
                </a:lnTo>
                <a:lnTo>
                  <a:pt x="3902" y="2326"/>
                </a:lnTo>
                <a:lnTo>
                  <a:pt x="3892" y="2375"/>
                </a:lnTo>
                <a:lnTo>
                  <a:pt x="3881" y="2423"/>
                </a:lnTo>
                <a:lnTo>
                  <a:pt x="3869" y="2472"/>
                </a:lnTo>
                <a:lnTo>
                  <a:pt x="3856" y="2520"/>
                </a:lnTo>
                <a:lnTo>
                  <a:pt x="3842" y="2567"/>
                </a:lnTo>
                <a:lnTo>
                  <a:pt x="3826" y="2613"/>
                </a:lnTo>
                <a:lnTo>
                  <a:pt x="3809" y="2660"/>
                </a:lnTo>
                <a:lnTo>
                  <a:pt x="3792" y="2704"/>
                </a:lnTo>
                <a:lnTo>
                  <a:pt x="3772" y="2749"/>
                </a:lnTo>
                <a:lnTo>
                  <a:pt x="3752" y="2794"/>
                </a:lnTo>
                <a:lnTo>
                  <a:pt x="3733" y="2837"/>
                </a:lnTo>
                <a:lnTo>
                  <a:pt x="3710" y="2880"/>
                </a:lnTo>
                <a:lnTo>
                  <a:pt x="3687" y="2922"/>
                </a:lnTo>
                <a:lnTo>
                  <a:pt x="3663" y="2964"/>
                </a:lnTo>
                <a:lnTo>
                  <a:pt x="3638" y="3005"/>
                </a:lnTo>
                <a:lnTo>
                  <a:pt x="3612" y="3045"/>
                </a:lnTo>
                <a:lnTo>
                  <a:pt x="3586" y="3084"/>
                </a:lnTo>
                <a:lnTo>
                  <a:pt x="3558" y="3123"/>
                </a:lnTo>
                <a:lnTo>
                  <a:pt x="3529" y="3161"/>
                </a:lnTo>
                <a:lnTo>
                  <a:pt x="3501" y="3198"/>
                </a:lnTo>
                <a:lnTo>
                  <a:pt x="3470" y="3235"/>
                </a:lnTo>
                <a:lnTo>
                  <a:pt x="3439" y="3271"/>
                </a:lnTo>
                <a:lnTo>
                  <a:pt x="3408" y="3306"/>
                </a:lnTo>
                <a:lnTo>
                  <a:pt x="3375" y="3341"/>
                </a:lnTo>
                <a:lnTo>
                  <a:pt x="3341" y="3374"/>
                </a:lnTo>
                <a:lnTo>
                  <a:pt x="3306" y="3406"/>
                </a:lnTo>
                <a:lnTo>
                  <a:pt x="3272" y="3437"/>
                </a:lnTo>
                <a:lnTo>
                  <a:pt x="3236" y="3468"/>
                </a:lnTo>
                <a:lnTo>
                  <a:pt x="3200" y="3499"/>
                </a:lnTo>
                <a:lnTo>
                  <a:pt x="3163" y="3527"/>
                </a:lnTo>
                <a:lnTo>
                  <a:pt x="3124" y="3556"/>
                </a:lnTo>
                <a:lnTo>
                  <a:pt x="3086" y="3583"/>
                </a:lnTo>
                <a:lnTo>
                  <a:pt x="3047" y="3609"/>
                </a:lnTo>
                <a:lnTo>
                  <a:pt x="3008" y="3635"/>
                </a:lnTo>
                <a:lnTo>
                  <a:pt x="2967" y="3660"/>
                </a:lnTo>
                <a:lnTo>
                  <a:pt x="2926" y="3683"/>
                </a:lnTo>
                <a:lnTo>
                  <a:pt x="2884" y="3706"/>
                </a:lnTo>
                <a:lnTo>
                  <a:pt x="2842" y="3727"/>
                </a:lnTo>
                <a:lnTo>
                  <a:pt x="2800" y="3748"/>
                </a:lnTo>
                <a:lnTo>
                  <a:pt x="2756" y="3768"/>
                </a:lnTo>
                <a:lnTo>
                  <a:pt x="2713" y="3786"/>
                </a:lnTo>
                <a:lnTo>
                  <a:pt x="2668" y="3803"/>
                </a:lnTo>
                <a:lnTo>
                  <a:pt x="2624" y="3820"/>
                </a:lnTo>
                <a:lnTo>
                  <a:pt x="2579" y="3834"/>
                </a:lnTo>
                <a:lnTo>
                  <a:pt x="2533" y="3849"/>
                </a:lnTo>
                <a:lnTo>
                  <a:pt x="2488" y="3863"/>
                </a:lnTo>
                <a:lnTo>
                  <a:pt x="2440" y="3874"/>
                </a:lnTo>
                <a:lnTo>
                  <a:pt x="2393" y="3885"/>
                </a:lnTo>
                <a:lnTo>
                  <a:pt x="2346" y="3895"/>
                </a:lnTo>
                <a:lnTo>
                  <a:pt x="2299" y="3904"/>
                </a:lnTo>
                <a:lnTo>
                  <a:pt x="2251" y="3911"/>
                </a:lnTo>
                <a:lnTo>
                  <a:pt x="2203" y="3919"/>
                </a:lnTo>
                <a:lnTo>
                  <a:pt x="2154" y="3924"/>
                </a:lnTo>
                <a:lnTo>
                  <a:pt x="2106" y="3927"/>
                </a:lnTo>
                <a:lnTo>
                  <a:pt x="2056" y="3930"/>
                </a:lnTo>
                <a:lnTo>
                  <a:pt x="2008" y="3931"/>
                </a:lnTo>
                <a:lnTo>
                  <a:pt x="1959" y="3932"/>
                </a:lnTo>
                <a:lnTo>
                  <a:pt x="1909" y="3931"/>
                </a:lnTo>
                <a:lnTo>
                  <a:pt x="1858" y="3929"/>
                </a:lnTo>
                <a:lnTo>
                  <a:pt x="1809" y="3925"/>
                </a:lnTo>
                <a:lnTo>
                  <a:pt x="1758" y="3921"/>
                </a:lnTo>
                <a:lnTo>
                  <a:pt x="1708" y="3915"/>
                </a:lnTo>
                <a:lnTo>
                  <a:pt x="1657" y="3907"/>
                </a:lnTo>
                <a:lnTo>
                  <a:pt x="1608" y="3899"/>
                </a:lnTo>
                <a:lnTo>
                  <a:pt x="1558" y="3889"/>
                </a:lnTo>
                <a:lnTo>
                  <a:pt x="1510" y="3878"/>
                </a:lnTo>
                <a:lnTo>
                  <a:pt x="1462" y="3865"/>
                </a:lnTo>
                <a:lnTo>
                  <a:pt x="1413" y="3852"/>
                </a:lnTo>
                <a:lnTo>
                  <a:pt x="1366" y="3838"/>
                </a:lnTo>
                <a:lnTo>
                  <a:pt x="1319" y="3822"/>
                </a:lnTo>
                <a:lnTo>
                  <a:pt x="1273" y="3806"/>
                </a:lnTo>
                <a:lnTo>
                  <a:pt x="1229" y="3787"/>
                </a:lnTo>
                <a:lnTo>
                  <a:pt x="1183" y="3769"/>
                </a:lnTo>
                <a:lnTo>
                  <a:pt x="1140" y="3749"/>
                </a:lnTo>
                <a:lnTo>
                  <a:pt x="1096" y="3728"/>
                </a:lnTo>
                <a:lnTo>
                  <a:pt x="1053" y="3707"/>
                </a:lnTo>
                <a:lnTo>
                  <a:pt x="1011" y="3683"/>
                </a:lnTo>
                <a:lnTo>
                  <a:pt x="969" y="3660"/>
                </a:lnTo>
                <a:lnTo>
                  <a:pt x="928" y="3635"/>
                </a:lnTo>
                <a:lnTo>
                  <a:pt x="888" y="3609"/>
                </a:lnTo>
                <a:lnTo>
                  <a:pt x="848" y="3583"/>
                </a:lnTo>
                <a:lnTo>
                  <a:pt x="809" y="3555"/>
                </a:lnTo>
                <a:lnTo>
                  <a:pt x="772" y="3526"/>
                </a:lnTo>
                <a:lnTo>
                  <a:pt x="733" y="3498"/>
                </a:lnTo>
                <a:lnTo>
                  <a:pt x="697" y="3467"/>
                </a:lnTo>
                <a:lnTo>
                  <a:pt x="661" y="3436"/>
                </a:lnTo>
                <a:lnTo>
                  <a:pt x="627" y="3404"/>
                </a:lnTo>
                <a:lnTo>
                  <a:pt x="592" y="3372"/>
                </a:lnTo>
                <a:lnTo>
                  <a:pt x="559" y="3338"/>
                </a:lnTo>
                <a:lnTo>
                  <a:pt x="526" y="3303"/>
                </a:lnTo>
                <a:lnTo>
                  <a:pt x="494" y="3269"/>
                </a:lnTo>
                <a:lnTo>
                  <a:pt x="463" y="3233"/>
                </a:lnTo>
                <a:lnTo>
                  <a:pt x="433" y="3197"/>
                </a:lnTo>
                <a:lnTo>
                  <a:pt x="405" y="3160"/>
                </a:lnTo>
                <a:lnTo>
                  <a:pt x="376" y="3122"/>
                </a:lnTo>
                <a:lnTo>
                  <a:pt x="349" y="3083"/>
                </a:lnTo>
                <a:lnTo>
                  <a:pt x="323" y="3045"/>
                </a:lnTo>
                <a:lnTo>
                  <a:pt x="297" y="3004"/>
                </a:lnTo>
                <a:lnTo>
                  <a:pt x="272" y="2964"/>
                </a:lnTo>
                <a:lnTo>
                  <a:pt x="249" y="2923"/>
                </a:lnTo>
                <a:lnTo>
                  <a:pt x="227" y="2881"/>
                </a:lnTo>
                <a:lnTo>
                  <a:pt x="206" y="2839"/>
                </a:lnTo>
                <a:lnTo>
                  <a:pt x="184" y="2797"/>
                </a:lnTo>
                <a:lnTo>
                  <a:pt x="165" y="2754"/>
                </a:lnTo>
                <a:lnTo>
                  <a:pt x="146" y="2711"/>
                </a:lnTo>
                <a:lnTo>
                  <a:pt x="129" y="2666"/>
                </a:lnTo>
                <a:lnTo>
                  <a:pt x="113" y="2621"/>
                </a:lnTo>
                <a:lnTo>
                  <a:pt x="96" y="2576"/>
                </a:lnTo>
                <a:lnTo>
                  <a:pt x="83" y="2531"/>
                </a:lnTo>
                <a:lnTo>
                  <a:pt x="69" y="2484"/>
                </a:lnTo>
                <a:lnTo>
                  <a:pt x="57" y="2438"/>
                </a:lnTo>
                <a:lnTo>
                  <a:pt x="46" y="2391"/>
                </a:lnTo>
                <a:lnTo>
                  <a:pt x="36" y="2344"/>
                </a:lnTo>
                <a:lnTo>
                  <a:pt x="27" y="2297"/>
                </a:lnTo>
                <a:lnTo>
                  <a:pt x="20" y="2249"/>
                </a:lnTo>
                <a:lnTo>
                  <a:pt x="13" y="2201"/>
                </a:lnTo>
                <a:lnTo>
                  <a:pt x="9" y="2152"/>
                </a:lnTo>
                <a:lnTo>
                  <a:pt x="5" y="2104"/>
                </a:lnTo>
                <a:lnTo>
                  <a:pt x="1" y="2055"/>
                </a:lnTo>
                <a:lnTo>
                  <a:pt x="0" y="2005"/>
                </a:lnTo>
                <a:lnTo>
                  <a:pt x="0" y="1956"/>
                </a:lnTo>
                <a:lnTo>
                  <a:pt x="1" y="1906"/>
                </a:lnTo>
                <a:lnTo>
                  <a:pt x="4" y="1857"/>
                </a:lnTo>
                <a:lnTo>
                  <a:pt x="6" y="1806"/>
                </a:lnTo>
                <a:lnTo>
                  <a:pt x="11" y="1756"/>
                </a:lnTo>
                <a:lnTo>
                  <a:pt x="17" y="1706"/>
                </a:lnTo>
                <a:lnTo>
                  <a:pt x="25" y="1655"/>
                </a:lnTo>
                <a:lnTo>
                  <a:pt x="33" y="1605"/>
                </a:lnTo>
                <a:lnTo>
                  <a:pt x="43" y="1557"/>
                </a:lnTo>
                <a:lnTo>
                  <a:pt x="54" y="1508"/>
                </a:lnTo>
                <a:lnTo>
                  <a:pt x="67" y="1459"/>
                </a:lnTo>
                <a:lnTo>
                  <a:pt x="79" y="1412"/>
                </a:lnTo>
                <a:lnTo>
                  <a:pt x="94" y="1365"/>
                </a:lnTo>
                <a:lnTo>
                  <a:pt x="109" y="1318"/>
                </a:lnTo>
                <a:lnTo>
                  <a:pt x="126" y="1272"/>
                </a:lnTo>
                <a:lnTo>
                  <a:pt x="144" y="1227"/>
                </a:lnTo>
                <a:lnTo>
                  <a:pt x="162" y="1182"/>
                </a:lnTo>
                <a:lnTo>
                  <a:pt x="182" y="1137"/>
                </a:lnTo>
                <a:lnTo>
                  <a:pt x="203" y="1094"/>
                </a:lnTo>
                <a:lnTo>
                  <a:pt x="225" y="1052"/>
                </a:lnTo>
                <a:lnTo>
                  <a:pt x="248" y="1009"/>
                </a:lnTo>
                <a:lnTo>
                  <a:pt x="272" y="968"/>
                </a:lnTo>
                <a:lnTo>
                  <a:pt x="297" y="927"/>
                </a:lnTo>
                <a:lnTo>
                  <a:pt x="323" y="886"/>
                </a:lnTo>
                <a:lnTo>
                  <a:pt x="349" y="847"/>
                </a:lnTo>
                <a:lnTo>
                  <a:pt x="376" y="808"/>
                </a:lnTo>
                <a:lnTo>
                  <a:pt x="405" y="770"/>
                </a:lnTo>
                <a:lnTo>
                  <a:pt x="435" y="733"/>
                </a:lnTo>
                <a:lnTo>
                  <a:pt x="464" y="697"/>
                </a:lnTo>
                <a:lnTo>
                  <a:pt x="497" y="661"/>
                </a:lnTo>
                <a:lnTo>
                  <a:pt x="528" y="626"/>
                </a:lnTo>
                <a:lnTo>
                  <a:pt x="561" y="592"/>
                </a:lnTo>
                <a:lnTo>
                  <a:pt x="595" y="558"/>
                </a:lnTo>
                <a:lnTo>
                  <a:pt x="628" y="526"/>
                </a:lnTo>
                <a:lnTo>
                  <a:pt x="664" y="494"/>
                </a:lnTo>
                <a:lnTo>
                  <a:pt x="699" y="463"/>
                </a:lnTo>
                <a:lnTo>
                  <a:pt x="736" y="433"/>
                </a:lnTo>
                <a:lnTo>
                  <a:pt x="773" y="405"/>
                </a:lnTo>
                <a:lnTo>
                  <a:pt x="810" y="376"/>
                </a:lnTo>
                <a:lnTo>
                  <a:pt x="850" y="349"/>
                </a:lnTo>
                <a:lnTo>
                  <a:pt x="888" y="322"/>
                </a:lnTo>
                <a:lnTo>
                  <a:pt x="928" y="297"/>
                </a:lnTo>
                <a:lnTo>
                  <a:pt x="969" y="272"/>
                </a:lnTo>
                <a:lnTo>
                  <a:pt x="1010" y="249"/>
                </a:lnTo>
                <a:lnTo>
                  <a:pt x="1052" y="226"/>
                </a:lnTo>
                <a:lnTo>
                  <a:pt x="1094" y="204"/>
                </a:lnTo>
                <a:lnTo>
                  <a:pt x="1136" y="184"/>
                </a:lnTo>
                <a:lnTo>
                  <a:pt x="1179" y="165"/>
                </a:lnTo>
                <a:lnTo>
                  <a:pt x="1223" y="146"/>
                </a:lnTo>
                <a:lnTo>
                  <a:pt x="1267" y="129"/>
                </a:lnTo>
                <a:lnTo>
                  <a:pt x="1312" y="113"/>
                </a:lnTo>
                <a:lnTo>
                  <a:pt x="1358" y="97"/>
                </a:lnTo>
                <a:lnTo>
                  <a:pt x="1402" y="83"/>
                </a:lnTo>
                <a:lnTo>
                  <a:pt x="1448" y="69"/>
                </a:lnTo>
                <a:lnTo>
                  <a:pt x="1495" y="57"/>
                </a:lnTo>
                <a:lnTo>
                  <a:pt x="1542" y="46"/>
                </a:lnTo>
                <a:lnTo>
                  <a:pt x="1589" y="36"/>
                </a:lnTo>
                <a:lnTo>
                  <a:pt x="1636" y="27"/>
                </a:lnTo>
                <a:lnTo>
                  <a:pt x="1685" y="20"/>
                </a:lnTo>
                <a:lnTo>
                  <a:pt x="1733" y="14"/>
                </a:lnTo>
                <a:lnTo>
                  <a:pt x="1781" y="9"/>
                </a:lnTo>
                <a:lnTo>
                  <a:pt x="1830" y="5"/>
                </a:lnTo>
                <a:lnTo>
                  <a:pt x="1879" y="1"/>
                </a:lnTo>
                <a:lnTo>
                  <a:pt x="1929" y="0"/>
                </a:lnTo>
                <a:lnTo>
                  <a:pt x="1978" y="0"/>
                </a:lnTo>
                <a:lnTo>
                  <a:pt x="2028" y="1"/>
                </a:lnTo>
                <a:lnTo>
                  <a:pt x="2077" y="4"/>
                </a:lnTo>
                <a:lnTo>
                  <a:pt x="2128" y="6"/>
                </a:lnTo>
                <a:lnTo>
                  <a:pt x="2178" y="11"/>
                </a:lnTo>
                <a:lnTo>
                  <a:pt x="2229" y="17"/>
                </a:lnTo>
                <a:lnTo>
                  <a:pt x="2278" y="25"/>
                </a:lnTo>
                <a:lnTo>
                  <a:pt x="2329" y="33"/>
                </a:lnTo>
                <a:lnTo>
                  <a:pt x="2377" y="43"/>
                </a:lnTo>
                <a:lnTo>
                  <a:pt x="2427" y="54"/>
                </a:lnTo>
                <a:lnTo>
                  <a:pt x="2475" y="67"/>
                </a:lnTo>
                <a:lnTo>
                  <a:pt x="2522" y="79"/>
                </a:lnTo>
                <a:lnTo>
                  <a:pt x="2569" y="94"/>
                </a:lnTo>
                <a:lnTo>
                  <a:pt x="2616" y="109"/>
                </a:lnTo>
                <a:lnTo>
                  <a:pt x="2662" y="126"/>
                </a:lnTo>
                <a:lnTo>
                  <a:pt x="2708" y="144"/>
                </a:lnTo>
                <a:lnTo>
                  <a:pt x="2753" y="162"/>
                </a:lnTo>
                <a:lnTo>
                  <a:pt x="2796" y="182"/>
                </a:lnTo>
                <a:lnTo>
                  <a:pt x="2841" y="203"/>
                </a:lnTo>
                <a:lnTo>
                  <a:pt x="2883" y="225"/>
                </a:lnTo>
                <a:lnTo>
                  <a:pt x="2925" y="248"/>
                </a:lnTo>
                <a:lnTo>
                  <a:pt x="2967" y="272"/>
                </a:lnTo>
                <a:lnTo>
                  <a:pt x="3008" y="297"/>
                </a:lnTo>
                <a:lnTo>
                  <a:pt x="3047" y="322"/>
                </a:lnTo>
                <a:lnTo>
                  <a:pt x="3087" y="349"/>
                </a:lnTo>
                <a:lnTo>
                  <a:pt x="3127" y="376"/>
                </a:lnTo>
                <a:lnTo>
                  <a:pt x="3164" y="405"/>
                </a:lnTo>
                <a:lnTo>
                  <a:pt x="3202" y="434"/>
                </a:lnTo>
                <a:lnTo>
                  <a:pt x="3238" y="464"/>
                </a:lnTo>
                <a:lnTo>
                  <a:pt x="3274" y="495"/>
                </a:lnTo>
                <a:lnTo>
                  <a:pt x="3309" y="527"/>
                </a:lnTo>
                <a:lnTo>
                  <a:pt x="3344" y="561"/>
                </a:lnTo>
                <a:lnTo>
                  <a:pt x="3377" y="594"/>
                </a:lnTo>
                <a:lnTo>
                  <a:pt x="3409" y="628"/>
                </a:lnTo>
                <a:lnTo>
                  <a:pt x="3441" y="663"/>
                </a:lnTo>
                <a:lnTo>
                  <a:pt x="3472" y="698"/>
                </a:lnTo>
                <a:lnTo>
                  <a:pt x="3502" y="735"/>
                </a:lnTo>
                <a:lnTo>
                  <a:pt x="3531" y="772"/>
                </a:lnTo>
                <a:lnTo>
                  <a:pt x="3559" y="809"/>
                </a:lnTo>
                <a:lnTo>
                  <a:pt x="3586" y="848"/>
                </a:lnTo>
                <a:lnTo>
                  <a:pt x="3612" y="887"/>
                </a:lnTo>
                <a:lnTo>
                  <a:pt x="3638" y="927"/>
                </a:lnTo>
                <a:lnTo>
                  <a:pt x="3663" y="968"/>
                </a:lnTo>
                <a:lnTo>
                  <a:pt x="3687" y="1009"/>
                </a:lnTo>
                <a:lnTo>
                  <a:pt x="3709" y="1050"/>
                </a:lnTo>
                <a:lnTo>
                  <a:pt x="3730" y="1092"/>
                </a:lnTo>
                <a:lnTo>
                  <a:pt x="3751" y="1135"/>
                </a:lnTo>
                <a:lnTo>
                  <a:pt x="3771" y="1178"/>
                </a:lnTo>
                <a:lnTo>
                  <a:pt x="3790" y="1222"/>
                </a:lnTo>
                <a:lnTo>
                  <a:pt x="3807" y="1266"/>
                </a:lnTo>
                <a:lnTo>
                  <a:pt x="3823" y="1311"/>
                </a:lnTo>
                <a:lnTo>
                  <a:pt x="3839" y="1355"/>
                </a:lnTo>
                <a:lnTo>
                  <a:pt x="3853" y="1401"/>
                </a:lnTo>
                <a:lnTo>
                  <a:pt x="3866" y="1447"/>
                </a:lnTo>
                <a:lnTo>
                  <a:pt x="3879" y="1494"/>
                </a:lnTo>
                <a:lnTo>
                  <a:pt x="3889" y="1540"/>
                </a:lnTo>
                <a:lnTo>
                  <a:pt x="3899" y="1588"/>
                </a:lnTo>
                <a:lnTo>
                  <a:pt x="3907" y="1635"/>
                </a:lnTo>
                <a:lnTo>
                  <a:pt x="3915" y="1683"/>
                </a:lnTo>
                <a:lnTo>
                  <a:pt x="3922" y="1730"/>
                </a:lnTo>
                <a:lnTo>
                  <a:pt x="3927" y="1780"/>
                </a:lnTo>
                <a:lnTo>
                  <a:pt x="3931" y="1828"/>
                </a:lnTo>
                <a:lnTo>
                  <a:pt x="3933" y="1878"/>
                </a:lnTo>
                <a:lnTo>
                  <a:pt x="3936" y="1926"/>
                </a:lnTo>
                <a:lnTo>
                  <a:pt x="3936" y="1975"/>
                </a:lnTo>
                <a:lnTo>
                  <a:pt x="3935" y="2025"/>
                </a:lnTo>
                <a:lnTo>
                  <a:pt x="3932" y="2076"/>
                </a:lnTo>
                <a:lnTo>
                  <a:pt x="3928" y="2125"/>
                </a:lnTo>
                <a:lnTo>
                  <a:pt x="3925" y="2176"/>
                </a:lnTo>
                <a:lnTo>
                  <a:pt x="3918" y="2225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80" name="Freeform 38"/>
          <p:cNvSpPr>
            <a:spLocks/>
          </p:cNvSpPr>
          <p:nvPr/>
        </p:nvSpPr>
        <p:spPr bwMode="auto">
          <a:xfrm rot="568335">
            <a:off x="7397077" y="7814030"/>
            <a:ext cx="827088" cy="830262"/>
          </a:xfrm>
          <a:custGeom>
            <a:avLst/>
            <a:gdLst>
              <a:gd name="T0" fmla="*/ 312389130 w 2055"/>
              <a:gd name="T1" fmla="*/ 187320356 h 2051"/>
              <a:gd name="T2" fmla="*/ 306258173 w 2055"/>
              <a:gd name="T3" fmla="*/ 210465743 h 2051"/>
              <a:gd name="T4" fmla="*/ 296907789 w 2055"/>
              <a:gd name="T5" fmla="*/ 231913456 h 2051"/>
              <a:gd name="T6" fmla="*/ 284798414 w 2055"/>
              <a:gd name="T7" fmla="*/ 251509422 h 2051"/>
              <a:gd name="T8" fmla="*/ 270236737 w 2055"/>
              <a:gd name="T9" fmla="*/ 268945347 h 2051"/>
              <a:gd name="T10" fmla="*/ 253222355 w 2055"/>
              <a:gd name="T11" fmla="*/ 284066854 h 2051"/>
              <a:gd name="T12" fmla="*/ 234215301 w 2055"/>
              <a:gd name="T13" fmla="*/ 296410817 h 2051"/>
              <a:gd name="T14" fmla="*/ 213828953 w 2055"/>
              <a:gd name="T15" fmla="*/ 306131613 h 2051"/>
              <a:gd name="T16" fmla="*/ 191756169 w 2055"/>
              <a:gd name="T17" fmla="*/ 312920894 h 2051"/>
              <a:gd name="T18" fmla="*/ 168763772 w 2055"/>
              <a:gd name="T19" fmla="*/ 316161159 h 2051"/>
              <a:gd name="T20" fmla="*/ 144851711 w 2055"/>
              <a:gd name="T21" fmla="*/ 315852813 h 2051"/>
              <a:gd name="T22" fmla="*/ 128910337 w 2055"/>
              <a:gd name="T23" fmla="*/ 313846742 h 2051"/>
              <a:gd name="T24" fmla="*/ 105764997 w 2055"/>
              <a:gd name="T25" fmla="*/ 307674557 h 2051"/>
              <a:gd name="T26" fmla="*/ 84458558 w 2055"/>
              <a:gd name="T27" fmla="*/ 298262513 h 2051"/>
              <a:gd name="T28" fmla="*/ 64838529 w 2055"/>
              <a:gd name="T29" fmla="*/ 286072520 h 2051"/>
              <a:gd name="T30" fmla="*/ 47364102 w 2055"/>
              <a:gd name="T31" fmla="*/ 271414139 h 2051"/>
              <a:gd name="T32" fmla="*/ 32495736 w 2055"/>
              <a:gd name="T33" fmla="*/ 254441341 h 2051"/>
              <a:gd name="T34" fmla="*/ 19926724 w 2055"/>
              <a:gd name="T35" fmla="*/ 235308097 h 2051"/>
              <a:gd name="T36" fmla="*/ 10270051 w 2055"/>
              <a:gd name="T37" fmla="*/ 214631907 h 2051"/>
              <a:gd name="T38" fmla="*/ 3525312 w 2055"/>
              <a:gd name="T39" fmla="*/ 192566692 h 2051"/>
              <a:gd name="T40" fmla="*/ 306689 w 2055"/>
              <a:gd name="T41" fmla="*/ 169421710 h 2051"/>
              <a:gd name="T42" fmla="*/ 306689 w 2055"/>
              <a:gd name="T43" fmla="*/ 145350880 h 2051"/>
              <a:gd name="T44" fmla="*/ 2605648 w 2055"/>
              <a:gd name="T45" fmla="*/ 129303525 h 2051"/>
              <a:gd name="T46" fmla="*/ 8737009 w 2055"/>
              <a:gd name="T47" fmla="*/ 106004141 h 2051"/>
              <a:gd name="T48" fmla="*/ 17934052 w 2055"/>
              <a:gd name="T49" fmla="*/ 84556479 h 2051"/>
              <a:gd name="T50" fmla="*/ 30196778 w 2055"/>
              <a:gd name="T51" fmla="*/ 64960513 h 2051"/>
              <a:gd name="T52" fmla="*/ 44758455 w 2055"/>
              <a:gd name="T53" fmla="*/ 47524576 h 2051"/>
              <a:gd name="T54" fmla="*/ 61926194 w 2055"/>
              <a:gd name="T55" fmla="*/ 32557444 h 2051"/>
              <a:gd name="T56" fmla="*/ 80779903 w 2055"/>
              <a:gd name="T57" fmla="*/ 20059099 h 2051"/>
              <a:gd name="T58" fmla="*/ 101626284 w 2055"/>
              <a:gd name="T59" fmla="*/ 10338301 h 2051"/>
              <a:gd name="T60" fmla="*/ 123545699 w 2055"/>
              <a:gd name="T61" fmla="*/ 3703393 h 2051"/>
              <a:gd name="T62" fmla="*/ 146537694 w 2055"/>
              <a:gd name="T63" fmla="*/ 462722 h 2051"/>
              <a:gd name="T64" fmla="*/ 170449755 w 2055"/>
              <a:gd name="T65" fmla="*/ 617097 h 2051"/>
              <a:gd name="T66" fmla="*/ 186391129 w 2055"/>
              <a:gd name="T67" fmla="*/ 2623169 h 2051"/>
              <a:gd name="T68" fmla="*/ 209536870 w 2055"/>
              <a:gd name="T69" fmla="*/ 8794951 h 2051"/>
              <a:gd name="T70" fmla="*/ 230843335 w 2055"/>
              <a:gd name="T71" fmla="*/ 18207403 h 2051"/>
              <a:gd name="T72" fmla="*/ 250310019 w 2055"/>
              <a:gd name="T73" fmla="*/ 30396998 h 2051"/>
              <a:gd name="T74" fmla="*/ 267784032 w 2055"/>
              <a:gd name="T75" fmla="*/ 45055783 h 2051"/>
              <a:gd name="T76" fmla="*/ 282652398 w 2055"/>
              <a:gd name="T77" fmla="*/ 62028594 h 2051"/>
              <a:gd name="T78" fmla="*/ 295068462 w 2055"/>
              <a:gd name="T79" fmla="*/ 81161839 h 2051"/>
              <a:gd name="T80" fmla="*/ 304725132 w 2055"/>
              <a:gd name="T81" fmla="*/ 101992404 h 2051"/>
              <a:gd name="T82" fmla="*/ 311163180 w 2055"/>
              <a:gd name="T83" fmla="*/ 123903218 h 2051"/>
              <a:gd name="T84" fmla="*/ 314688490 w 2055"/>
              <a:gd name="T85" fmla="*/ 147202576 h 2051"/>
              <a:gd name="T86" fmla="*/ 314382204 w 2055"/>
              <a:gd name="T87" fmla="*/ 171119030 h 20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55"/>
              <a:gd name="T133" fmla="*/ 0 h 2051"/>
              <a:gd name="T134" fmla="*/ 2055 w 2055"/>
              <a:gd name="T135" fmla="*/ 2051 h 20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55" h="2051">
                <a:moveTo>
                  <a:pt x="2045" y="1161"/>
                </a:moveTo>
                <a:lnTo>
                  <a:pt x="2045" y="1161"/>
                </a:lnTo>
                <a:lnTo>
                  <a:pt x="2038" y="1214"/>
                </a:lnTo>
                <a:lnTo>
                  <a:pt x="2027" y="1265"/>
                </a:lnTo>
                <a:lnTo>
                  <a:pt x="2013" y="1315"/>
                </a:lnTo>
                <a:lnTo>
                  <a:pt x="1998" y="1364"/>
                </a:lnTo>
                <a:lnTo>
                  <a:pt x="1979" y="1411"/>
                </a:lnTo>
                <a:lnTo>
                  <a:pt x="1960" y="1458"/>
                </a:lnTo>
                <a:lnTo>
                  <a:pt x="1937" y="1503"/>
                </a:lnTo>
                <a:lnTo>
                  <a:pt x="1913" y="1546"/>
                </a:lnTo>
                <a:lnTo>
                  <a:pt x="1887" y="1589"/>
                </a:lnTo>
                <a:lnTo>
                  <a:pt x="1858" y="1630"/>
                </a:lnTo>
                <a:lnTo>
                  <a:pt x="1828" y="1669"/>
                </a:lnTo>
                <a:lnTo>
                  <a:pt x="1796" y="1707"/>
                </a:lnTo>
                <a:lnTo>
                  <a:pt x="1763" y="1743"/>
                </a:lnTo>
                <a:lnTo>
                  <a:pt x="1727" y="1778"/>
                </a:lnTo>
                <a:lnTo>
                  <a:pt x="1691" y="1810"/>
                </a:lnTo>
                <a:lnTo>
                  <a:pt x="1652" y="1841"/>
                </a:lnTo>
                <a:lnTo>
                  <a:pt x="1611" y="1869"/>
                </a:lnTo>
                <a:lnTo>
                  <a:pt x="1571" y="1896"/>
                </a:lnTo>
                <a:lnTo>
                  <a:pt x="1528" y="1921"/>
                </a:lnTo>
                <a:lnTo>
                  <a:pt x="1485" y="1945"/>
                </a:lnTo>
                <a:lnTo>
                  <a:pt x="1441" y="1966"/>
                </a:lnTo>
                <a:lnTo>
                  <a:pt x="1395" y="1984"/>
                </a:lnTo>
                <a:lnTo>
                  <a:pt x="1348" y="2000"/>
                </a:lnTo>
                <a:lnTo>
                  <a:pt x="1299" y="2015"/>
                </a:lnTo>
                <a:lnTo>
                  <a:pt x="1251" y="2028"/>
                </a:lnTo>
                <a:lnTo>
                  <a:pt x="1201" y="2037"/>
                </a:lnTo>
                <a:lnTo>
                  <a:pt x="1152" y="2044"/>
                </a:lnTo>
                <a:lnTo>
                  <a:pt x="1101" y="2049"/>
                </a:lnTo>
                <a:lnTo>
                  <a:pt x="1049" y="2051"/>
                </a:lnTo>
                <a:lnTo>
                  <a:pt x="997" y="2051"/>
                </a:lnTo>
                <a:lnTo>
                  <a:pt x="945" y="2047"/>
                </a:lnTo>
                <a:lnTo>
                  <a:pt x="893" y="2042"/>
                </a:lnTo>
                <a:lnTo>
                  <a:pt x="841" y="2034"/>
                </a:lnTo>
                <a:lnTo>
                  <a:pt x="789" y="2023"/>
                </a:lnTo>
                <a:lnTo>
                  <a:pt x="739" y="2010"/>
                </a:lnTo>
                <a:lnTo>
                  <a:pt x="690" y="1994"/>
                </a:lnTo>
                <a:lnTo>
                  <a:pt x="643" y="1977"/>
                </a:lnTo>
                <a:lnTo>
                  <a:pt x="596" y="1956"/>
                </a:lnTo>
                <a:lnTo>
                  <a:pt x="551" y="1933"/>
                </a:lnTo>
                <a:lnTo>
                  <a:pt x="506" y="1910"/>
                </a:lnTo>
                <a:lnTo>
                  <a:pt x="464" y="1883"/>
                </a:lnTo>
                <a:lnTo>
                  <a:pt x="423" y="1854"/>
                </a:lnTo>
                <a:lnTo>
                  <a:pt x="384" y="1825"/>
                </a:lnTo>
                <a:lnTo>
                  <a:pt x="345" y="1792"/>
                </a:lnTo>
                <a:lnTo>
                  <a:pt x="309" y="1759"/>
                </a:lnTo>
                <a:lnTo>
                  <a:pt x="275" y="1723"/>
                </a:lnTo>
                <a:lnTo>
                  <a:pt x="243" y="1687"/>
                </a:lnTo>
                <a:lnTo>
                  <a:pt x="212" y="1649"/>
                </a:lnTo>
                <a:lnTo>
                  <a:pt x="182" y="1609"/>
                </a:lnTo>
                <a:lnTo>
                  <a:pt x="155" y="1567"/>
                </a:lnTo>
                <a:lnTo>
                  <a:pt x="130" y="1525"/>
                </a:lnTo>
                <a:lnTo>
                  <a:pt x="106" y="1482"/>
                </a:lnTo>
                <a:lnTo>
                  <a:pt x="85" y="1437"/>
                </a:lnTo>
                <a:lnTo>
                  <a:pt x="67" y="1391"/>
                </a:lnTo>
                <a:lnTo>
                  <a:pt x="50" y="1344"/>
                </a:lnTo>
                <a:lnTo>
                  <a:pt x="36" y="1296"/>
                </a:lnTo>
                <a:lnTo>
                  <a:pt x="23" y="1248"/>
                </a:lnTo>
                <a:lnTo>
                  <a:pt x="13" y="1198"/>
                </a:lnTo>
                <a:lnTo>
                  <a:pt x="6" y="1149"/>
                </a:lnTo>
                <a:lnTo>
                  <a:pt x="2" y="1098"/>
                </a:lnTo>
                <a:lnTo>
                  <a:pt x="0" y="1046"/>
                </a:lnTo>
                <a:lnTo>
                  <a:pt x="0" y="994"/>
                </a:lnTo>
                <a:lnTo>
                  <a:pt x="2" y="942"/>
                </a:lnTo>
                <a:lnTo>
                  <a:pt x="8" y="890"/>
                </a:lnTo>
                <a:lnTo>
                  <a:pt x="17" y="838"/>
                </a:lnTo>
                <a:lnTo>
                  <a:pt x="27" y="786"/>
                </a:lnTo>
                <a:lnTo>
                  <a:pt x="41" y="737"/>
                </a:lnTo>
                <a:lnTo>
                  <a:pt x="57" y="687"/>
                </a:lnTo>
                <a:lnTo>
                  <a:pt x="74" y="640"/>
                </a:lnTo>
                <a:lnTo>
                  <a:pt x="95" y="593"/>
                </a:lnTo>
                <a:lnTo>
                  <a:pt x="117" y="548"/>
                </a:lnTo>
                <a:lnTo>
                  <a:pt x="141" y="505"/>
                </a:lnTo>
                <a:lnTo>
                  <a:pt x="168" y="462"/>
                </a:lnTo>
                <a:lnTo>
                  <a:pt x="197" y="421"/>
                </a:lnTo>
                <a:lnTo>
                  <a:pt x="226" y="383"/>
                </a:lnTo>
                <a:lnTo>
                  <a:pt x="259" y="344"/>
                </a:lnTo>
                <a:lnTo>
                  <a:pt x="292" y="308"/>
                </a:lnTo>
                <a:lnTo>
                  <a:pt x="328" y="274"/>
                </a:lnTo>
                <a:lnTo>
                  <a:pt x="365" y="241"/>
                </a:lnTo>
                <a:lnTo>
                  <a:pt x="404" y="211"/>
                </a:lnTo>
                <a:lnTo>
                  <a:pt x="443" y="182"/>
                </a:lnTo>
                <a:lnTo>
                  <a:pt x="484" y="155"/>
                </a:lnTo>
                <a:lnTo>
                  <a:pt x="527" y="130"/>
                </a:lnTo>
                <a:lnTo>
                  <a:pt x="571" y="107"/>
                </a:lnTo>
                <a:lnTo>
                  <a:pt x="615" y="86"/>
                </a:lnTo>
                <a:lnTo>
                  <a:pt x="663" y="67"/>
                </a:lnTo>
                <a:lnTo>
                  <a:pt x="710" y="51"/>
                </a:lnTo>
                <a:lnTo>
                  <a:pt x="757" y="36"/>
                </a:lnTo>
                <a:lnTo>
                  <a:pt x="806" y="24"/>
                </a:lnTo>
                <a:lnTo>
                  <a:pt x="856" y="15"/>
                </a:lnTo>
                <a:lnTo>
                  <a:pt x="905" y="8"/>
                </a:lnTo>
                <a:lnTo>
                  <a:pt x="956" y="3"/>
                </a:lnTo>
                <a:lnTo>
                  <a:pt x="1008" y="0"/>
                </a:lnTo>
                <a:lnTo>
                  <a:pt x="1060" y="0"/>
                </a:lnTo>
                <a:lnTo>
                  <a:pt x="1112" y="4"/>
                </a:lnTo>
                <a:lnTo>
                  <a:pt x="1164" y="9"/>
                </a:lnTo>
                <a:lnTo>
                  <a:pt x="1216" y="17"/>
                </a:lnTo>
                <a:lnTo>
                  <a:pt x="1268" y="29"/>
                </a:lnTo>
                <a:lnTo>
                  <a:pt x="1318" y="42"/>
                </a:lnTo>
                <a:lnTo>
                  <a:pt x="1367" y="57"/>
                </a:lnTo>
                <a:lnTo>
                  <a:pt x="1415" y="76"/>
                </a:lnTo>
                <a:lnTo>
                  <a:pt x="1460" y="95"/>
                </a:lnTo>
                <a:lnTo>
                  <a:pt x="1506" y="118"/>
                </a:lnTo>
                <a:lnTo>
                  <a:pt x="1550" y="142"/>
                </a:lnTo>
                <a:lnTo>
                  <a:pt x="1592" y="168"/>
                </a:lnTo>
                <a:lnTo>
                  <a:pt x="1633" y="197"/>
                </a:lnTo>
                <a:lnTo>
                  <a:pt x="1672" y="227"/>
                </a:lnTo>
                <a:lnTo>
                  <a:pt x="1711" y="259"/>
                </a:lnTo>
                <a:lnTo>
                  <a:pt x="1747" y="292"/>
                </a:lnTo>
                <a:lnTo>
                  <a:pt x="1780" y="328"/>
                </a:lnTo>
                <a:lnTo>
                  <a:pt x="1813" y="364"/>
                </a:lnTo>
                <a:lnTo>
                  <a:pt x="1844" y="402"/>
                </a:lnTo>
                <a:lnTo>
                  <a:pt x="1873" y="443"/>
                </a:lnTo>
                <a:lnTo>
                  <a:pt x="1900" y="484"/>
                </a:lnTo>
                <a:lnTo>
                  <a:pt x="1925" y="526"/>
                </a:lnTo>
                <a:lnTo>
                  <a:pt x="1948" y="569"/>
                </a:lnTo>
                <a:lnTo>
                  <a:pt x="1970" y="615"/>
                </a:lnTo>
                <a:lnTo>
                  <a:pt x="1988" y="661"/>
                </a:lnTo>
                <a:lnTo>
                  <a:pt x="2004" y="707"/>
                </a:lnTo>
                <a:lnTo>
                  <a:pt x="2019" y="755"/>
                </a:lnTo>
                <a:lnTo>
                  <a:pt x="2030" y="803"/>
                </a:lnTo>
                <a:lnTo>
                  <a:pt x="2040" y="853"/>
                </a:lnTo>
                <a:lnTo>
                  <a:pt x="2048" y="904"/>
                </a:lnTo>
                <a:lnTo>
                  <a:pt x="2053" y="954"/>
                </a:lnTo>
                <a:lnTo>
                  <a:pt x="2055" y="1005"/>
                </a:lnTo>
                <a:lnTo>
                  <a:pt x="2054" y="1057"/>
                </a:lnTo>
                <a:lnTo>
                  <a:pt x="2051" y="1109"/>
                </a:lnTo>
                <a:lnTo>
                  <a:pt x="2045" y="1161"/>
                </a:lnTo>
                <a:close/>
              </a:path>
            </a:pathLst>
          </a:custGeom>
          <a:noFill/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81" name="Line 39"/>
          <p:cNvSpPr>
            <a:spLocks noChangeShapeType="1"/>
          </p:cNvSpPr>
          <p:nvPr/>
        </p:nvSpPr>
        <p:spPr bwMode="auto">
          <a:xfrm rot="568335" flipH="1">
            <a:off x="8117802" y="4170717"/>
            <a:ext cx="546100" cy="4127500"/>
          </a:xfrm>
          <a:prstGeom prst="line">
            <a:avLst/>
          </a:prstGeom>
          <a:noFill/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82" name="Line 40"/>
          <p:cNvSpPr>
            <a:spLocks noChangeShapeType="1"/>
          </p:cNvSpPr>
          <p:nvPr/>
        </p:nvSpPr>
        <p:spPr bwMode="auto">
          <a:xfrm rot="568335" flipH="1">
            <a:off x="6496965" y="4035780"/>
            <a:ext cx="2339975" cy="2163762"/>
          </a:xfrm>
          <a:prstGeom prst="line">
            <a:avLst/>
          </a:prstGeom>
          <a:noFill/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83" name="Line 41"/>
          <p:cNvSpPr>
            <a:spLocks noChangeShapeType="1"/>
          </p:cNvSpPr>
          <p:nvPr/>
        </p:nvSpPr>
        <p:spPr bwMode="auto">
          <a:xfrm rot="568335" flipH="1" flipV="1">
            <a:off x="6163590" y="6126517"/>
            <a:ext cx="1793875" cy="1962150"/>
          </a:xfrm>
          <a:prstGeom prst="line">
            <a:avLst/>
          </a:prstGeom>
          <a:noFill/>
          <a:ln w="38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00100" y="2214554"/>
            <a:ext cx="78581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Studier af fækal </a:t>
            </a:r>
            <a:r>
              <a:rPr kumimoji="0" lang="da-DK" sz="20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ægreduktion</a:t>
            </a:r>
            <a:r>
              <a:rPr kumimoji="0" lang="da-DK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 og </a:t>
            </a:r>
            <a:r>
              <a:rPr kumimoji="0" lang="da-DK" sz="20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egg</a:t>
            </a:r>
            <a:r>
              <a:rPr kumimoji="0" lang="da-DK" sz="2000" b="1" i="0" u="none" strike="noStrike" kern="0" cap="small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 </a:t>
            </a:r>
            <a:r>
              <a:rPr kumimoji="0" lang="da-DK" sz="2000" b="1" i="0" u="none" strike="noStrike" kern="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reappearance</a:t>
            </a:r>
            <a:r>
              <a:rPr kumimoji="0" lang="da-DK" sz="2000" b="1" i="0" u="none" strike="noStrike" kern="0" cap="small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 </a:t>
            </a:r>
            <a:r>
              <a:rPr kumimoji="0" lang="da-DK" sz="2000" b="1" i="0" u="none" strike="noStrike" kern="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period</a:t>
            </a:r>
            <a:endParaRPr kumimoji="0" lang="da-DK" sz="2000" b="0" i="0" u="none" strike="noStrike" kern="0" cap="small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928662" y="469173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Vejleder: Martin Krarup Nielsen</a:t>
            </a:r>
          </a:p>
          <a:p>
            <a:r>
              <a:rPr lang="da-DK" sz="1400" dirty="0" smtClean="0"/>
              <a:t>Censor: Heidi Larsen Enemark</a:t>
            </a:r>
            <a:endParaRPr lang="da-D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Materialer og Metoder 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P1030659.JPG"/>
          <p:cNvPicPr>
            <a:picLocks noChangeAspect="1"/>
          </p:cNvPicPr>
          <p:nvPr/>
        </p:nvPicPr>
        <p:blipFill>
          <a:blip r:embed="rId3" cstate="print"/>
          <a:srcRect l="3846" t="28205"/>
          <a:stretch>
            <a:fillRect/>
          </a:stretch>
        </p:blipFill>
        <p:spPr>
          <a:xfrm>
            <a:off x="4572000" y="1142984"/>
            <a:ext cx="3571868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Opbygningen af undersøgelserne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1071538" y="1793794"/>
          <a:ext cx="6577012" cy="248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ktangel 4"/>
          <p:cNvSpPr/>
          <p:nvPr/>
        </p:nvSpPr>
        <p:spPr>
          <a:xfrm>
            <a:off x="3929058" y="2222422"/>
            <a:ext cx="1928826" cy="16430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2285984" y="2150984"/>
            <a:ext cx="2428892" cy="16430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5857884" y="2150984"/>
            <a:ext cx="2071702" cy="16430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 descr="P1030656.JPG"/>
          <p:cNvPicPr>
            <a:picLocks noChangeAspect="1"/>
          </p:cNvPicPr>
          <p:nvPr/>
        </p:nvPicPr>
        <p:blipFill>
          <a:blip r:embed="rId8"/>
          <a:srcRect l="19238" t="10547" b="8593"/>
          <a:stretch>
            <a:fillRect/>
          </a:stretch>
        </p:blipFill>
        <p:spPr>
          <a:xfrm>
            <a:off x="1142976" y="3722620"/>
            <a:ext cx="3319255" cy="2492462"/>
          </a:xfrm>
          <a:prstGeom prst="snip2DiagRect">
            <a:avLst>
              <a:gd name="adj1" fmla="val 0"/>
              <a:gd name="adj2" fmla="val 5000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" name="Billede 9" descr="flere æg.jpg"/>
          <p:cNvPicPr/>
          <p:nvPr/>
        </p:nvPicPr>
        <p:blipFill>
          <a:blip r:embed="rId9"/>
          <a:srcRect l="35827" t="30634" r="20079" b="22139"/>
          <a:stretch>
            <a:fillRect/>
          </a:stretch>
        </p:blipFill>
        <p:spPr>
          <a:xfrm>
            <a:off x="4286248" y="928670"/>
            <a:ext cx="228598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lede 10" descr="cyathostomlarve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054782">
            <a:off x="5366071" y="4217560"/>
            <a:ext cx="3691019" cy="119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uppe 12"/>
          <p:cNvGrpSpPr/>
          <p:nvPr/>
        </p:nvGrpSpPr>
        <p:grpSpPr>
          <a:xfrm>
            <a:off x="4214810" y="3214686"/>
            <a:ext cx="2357454" cy="2348701"/>
            <a:chOff x="4214810" y="3214686"/>
            <a:chExt cx="2357454" cy="2348701"/>
          </a:xfrm>
        </p:grpSpPr>
        <p:pic>
          <p:nvPicPr>
            <p:cNvPr id="9" name="Billede 8" descr="spolorm.jpg"/>
            <p:cNvPicPr/>
            <p:nvPr/>
          </p:nvPicPr>
          <p:blipFill>
            <a:blip r:embed="rId11"/>
            <a:srcRect l="12668" t="-4000" r="5743" b="-2518"/>
            <a:stretch>
              <a:fillRect/>
            </a:stretch>
          </p:blipFill>
          <p:spPr>
            <a:xfrm>
              <a:off x="4214810" y="3214686"/>
              <a:ext cx="2357454" cy="22145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kstboks 11"/>
            <p:cNvSpPr txBox="1"/>
            <p:nvPr/>
          </p:nvSpPr>
          <p:spPr>
            <a:xfrm>
              <a:off x="4572000" y="5286388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600" dirty="0" smtClean="0"/>
                <a:t>http://instruction.cvhs.okstate.edu/jcfox/htdocs/disk1/images/img0039.jpg</a:t>
              </a:r>
              <a:endParaRPr lang="da-DK" sz="600" dirty="0"/>
            </a:p>
          </p:txBody>
        </p:sp>
      </p:grp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1857356" y="4421962"/>
          <a:ext cx="4929222" cy="750219"/>
        </p:xfrm>
        <a:graphic>
          <a:graphicData uri="http://schemas.openxmlformats.org/presentationml/2006/ole">
            <p:oleObj spid="_x0000_s1026" name="Equation" r:id="rId12" imgW="6006960" imgH="914400" progId="Equation.3">
              <p:embed/>
            </p:oleObj>
          </a:graphicData>
        </a:graphic>
      </p:graphicFrame>
      <p:sp>
        <p:nvSpPr>
          <p:cNvPr id="15" name="Rektangel 14"/>
          <p:cNvSpPr/>
          <p:nvPr/>
        </p:nvSpPr>
        <p:spPr>
          <a:xfrm>
            <a:off x="714348" y="1857364"/>
            <a:ext cx="7929618" cy="2357454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Resistensundersøgelse</a:t>
            </a:r>
            <a:endParaRPr lang="da-DK" dirty="0"/>
          </a:p>
        </p:txBody>
      </p:sp>
      <p:pic>
        <p:nvPicPr>
          <p:cNvPr id="4" name="Billede 3" descr="800x536-DSC_2195_autoedit_srgb_8bit_800.jpg"/>
          <p:cNvPicPr>
            <a:picLocks noChangeAspect="1"/>
          </p:cNvPicPr>
          <p:nvPr/>
        </p:nvPicPr>
        <p:blipFill>
          <a:blip r:embed="rId3"/>
          <a:srcRect l="21518" t="28211" r="22769" b="16351"/>
          <a:stretch>
            <a:fillRect/>
          </a:stretch>
        </p:blipFill>
        <p:spPr>
          <a:xfrm>
            <a:off x="6786578" y="571480"/>
            <a:ext cx="205200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Pladsholder til indhold 3"/>
          <p:cNvGraphicFramePr>
            <a:graphicFrameLocks/>
          </p:cNvGraphicFramePr>
          <p:nvPr/>
        </p:nvGraphicFramePr>
        <p:xfrm>
          <a:off x="1285852" y="2428868"/>
          <a:ext cx="6577010" cy="1205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558"/>
                <a:gridCol w="1143008"/>
                <a:gridCol w="1285884"/>
                <a:gridCol w="1428760"/>
                <a:gridCol w="1547800"/>
              </a:tblGrid>
              <a:tr h="288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solidFill>
                            <a:schemeClr val="bg1"/>
                          </a:solidFill>
                        </a:rPr>
                        <a:t>Undersøgte </a:t>
                      </a:r>
                      <a:r>
                        <a:rPr lang="da-DK" sz="1050" b="1" dirty="0" smtClean="0">
                          <a:solidFill>
                            <a:schemeClr val="bg1"/>
                          </a:solidFill>
                        </a:rPr>
                        <a:t>heste i resistensundersøgelsen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41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62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/>
                        <a:t>Infektion</a:t>
                      </a:r>
                      <a:endParaRPr lang="da-DK" sz="1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/>
                        <a:t>Antal heste</a:t>
                      </a:r>
                      <a:endParaRPr lang="da-DK" sz="1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/>
                        <a:t>Antal besætninger</a:t>
                      </a:r>
                      <a:endParaRPr lang="da-DK" sz="1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/>
                        <a:t>Gennemsnitsalder</a:t>
                      </a:r>
                      <a:endParaRPr lang="da-DK" sz="1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/>
                        <a:t>FEC gennemsnit før behandling</a:t>
                      </a:r>
                      <a:endParaRPr lang="da-DK" sz="1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1" dirty="0"/>
                        <a:t>P. </a:t>
                      </a:r>
                      <a:r>
                        <a:rPr lang="da-DK" sz="1000" i="1" dirty="0" err="1"/>
                        <a:t>equorum</a:t>
                      </a:r>
                      <a:endParaRPr lang="da-DK" sz="1000" i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79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42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2,1 år (1,6-2,5)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323 EPG (262-385)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/>
                        <a:t>Strongylideæg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117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10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8,7 år (7,6-9,4)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/>
                        <a:t>491 EPG (421-562)</a:t>
                      </a:r>
                      <a:endParaRPr lang="da-DK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042988" y="3929066"/>
            <a:ext cx="6577012" cy="15525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Grænseværdier for resistens</a:t>
            </a:r>
          </a:p>
          <a:p>
            <a:pPr lvl="1">
              <a:buFont typeface="Arial" pitchFamily="34" charset="0"/>
              <a:buChar char="•"/>
            </a:pPr>
            <a:r>
              <a:rPr lang="da-DK" i="1" dirty="0" smtClean="0"/>
              <a:t>P. </a:t>
            </a:r>
            <a:r>
              <a:rPr lang="da-DK" i="1" dirty="0" err="1" smtClean="0"/>
              <a:t>equorum</a:t>
            </a:r>
            <a:r>
              <a:rPr lang="da-DK" i="1" dirty="0" smtClean="0"/>
              <a:t> </a:t>
            </a:r>
            <a:r>
              <a:rPr lang="da-DK" dirty="0" smtClean="0"/>
              <a:t>– 90% gennemsnitseffekt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err="1" smtClean="0"/>
              <a:t>Strongylideæg</a:t>
            </a:r>
            <a:r>
              <a:rPr lang="da-DK" dirty="0" smtClean="0"/>
              <a:t> – 95% gennemsnitseffekt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ERP undersøgelse</a:t>
            </a:r>
            <a:endParaRPr lang="da-DK" dirty="0"/>
          </a:p>
        </p:txBody>
      </p:sp>
      <p:graphicFrame>
        <p:nvGraphicFramePr>
          <p:cNvPr id="4" name="Pladsholder til indhold 6"/>
          <p:cNvGraphicFramePr>
            <a:graphicFrameLocks/>
          </p:cNvGraphicFramePr>
          <p:nvPr/>
        </p:nvGraphicFramePr>
        <p:xfrm>
          <a:off x="714348" y="2428868"/>
          <a:ext cx="7773904" cy="33575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7625"/>
                <a:gridCol w="988364"/>
                <a:gridCol w="857256"/>
                <a:gridCol w="868225"/>
                <a:gridCol w="1255680"/>
                <a:gridCol w="1103642"/>
                <a:gridCol w="1001001"/>
                <a:gridCol w="772111"/>
              </a:tblGrid>
              <a:tr h="315048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/>
                        <a:t>Undersøgte besætninger i ERP undersøgelsen</a:t>
                      </a:r>
                      <a:endParaRPr lang="da-DK" sz="105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666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/>
                        <a:t>Besætning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/>
                        <a:t>Antal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deltagende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heste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/>
                        <a:t>Alder (</a:t>
                      </a:r>
                      <a:r>
                        <a:rPr lang="en-US" sz="1000" b="1" dirty="0" err="1"/>
                        <a:t>år</a:t>
                      </a:r>
                      <a:r>
                        <a:rPr lang="en-US" sz="1000" b="1" dirty="0"/>
                        <a:t>)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/>
                        <a:t>Vægt</a:t>
                      </a:r>
                      <a:r>
                        <a:rPr lang="en-US" sz="1000" b="1" dirty="0"/>
                        <a:t> (kg) 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/>
                        <a:t>Andel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behandlede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i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besætningen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/>
                        <a:t>EPG for </a:t>
                      </a:r>
                      <a:r>
                        <a:rPr lang="en-US" sz="1000" b="1" dirty="0" err="1"/>
                        <a:t>besætningen</a:t>
                      </a:r>
                      <a:r>
                        <a:rPr lang="en-US" sz="1000" b="1" dirty="0"/>
                        <a:t> 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/>
                        <a:t>EPG for behandlede heste 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+mj-lt"/>
                        </a:rPr>
                        <a:t>Kontrol-heste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8,1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402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395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690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</a:rPr>
                        <a:t>0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2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8,3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432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62%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792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1400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</a:rPr>
                        <a:t>6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10,8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384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63%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224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300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latin typeface="+mj-lt"/>
                        </a:rPr>
                        <a:t>9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4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24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6,7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562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86%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342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392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latin typeface="+mj-lt"/>
                        </a:rPr>
                        <a:t>8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5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9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12,4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516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48%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331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583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latin typeface="+mj-lt"/>
                        </a:rPr>
                        <a:t>8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6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8,0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452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74%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236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319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latin typeface="+mj-lt"/>
                        </a:rPr>
                        <a:t>7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13,7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-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48%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263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450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</a:rPr>
                        <a:t>14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8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10,6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567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71%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247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295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8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9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6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2,7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381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29%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171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525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</a:rPr>
                        <a:t>5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Gennemsnit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10,67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9,1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484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59%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305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501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latin typeface="+mj-lt"/>
                        </a:rPr>
                        <a:t>7,2</a:t>
                      </a:r>
                      <a:endParaRPr lang="da-DK" sz="10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Standard-</a:t>
                      </a:r>
                      <a:r>
                        <a:rPr lang="en-US" sz="1000" dirty="0" err="1" smtClean="0"/>
                        <a:t>afvigelse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5,22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5,7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107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17%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350</a:t>
                      </a:r>
                      <a:endParaRPr lang="da-DK" sz="105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409</a:t>
                      </a:r>
                      <a:endParaRPr lang="da-DK" sz="105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latin typeface="+mj-lt"/>
                        </a:rPr>
                        <a:t>3,7</a:t>
                      </a:r>
                      <a:endParaRPr lang="da-DK" sz="10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ladsholder til indhold 4" descr="800x536-DSC_2131_autoedit_srgb_8bit_800.jpg"/>
          <p:cNvPicPr>
            <a:picLocks noChangeAspect="1"/>
          </p:cNvPicPr>
          <p:nvPr/>
        </p:nvPicPr>
        <p:blipFill>
          <a:blip r:embed="rId3"/>
          <a:srcRect l="32722" t="32894" r="29889" b="28940"/>
          <a:stretch>
            <a:fillRect/>
          </a:stretch>
        </p:blipFill>
        <p:spPr bwMode="auto">
          <a:xfrm>
            <a:off x="6786578" y="571480"/>
            <a:ext cx="2052000" cy="140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5857884" y="3571876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5857884" y="4929198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643438" y="3929066"/>
            <a:ext cx="1857388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4643438" y="4929198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1000100" y="3929066"/>
            <a:ext cx="6577012" cy="15525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Forkortet ERP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&lt; 90% gennemsnitseffekt 6 uger efter behandling</a:t>
            </a:r>
          </a:p>
        </p:txBody>
      </p:sp>
      <p:sp>
        <p:nvSpPr>
          <p:cNvPr id="11" name="Ellipse 10"/>
          <p:cNvSpPr/>
          <p:nvPr/>
        </p:nvSpPr>
        <p:spPr>
          <a:xfrm>
            <a:off x="3571868" y="3286124"/>
            <a:ext cx="642942" cy="2214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8173E-6 L -0.09757 -0.2352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af undersøgelserne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P10306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1234">
            <a:off x="5277647" y="1103151"/>
            <a:ext cx="3256606" cy="2012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 af ivermectin mod henholdsvis </a:t>
            </a:r>
            <a:r>
              <a:rPr lang="da-DK" i="1" dirty="0" err="1" smtClean="0"/>
              <a:t>Parascaris</a:t>
            </a:r>
            <a:r>
              <a:rPr lang="da-DK" i="1" dirty="0" smtClean="0"/>
              <a:t> </a:t>
            </a:r>
            <a:r>
              <a:rPr lang="da-DK" i="1" dirty="0" err="1" smtClean="0"/>
              <a:t>equorum</a:t>
            </a:r>
            <a:r>
              <a:rPr lang="da-DK" dirty="0" smtClean="0"/>
              <a:t> og </a:t>
            </a:r>
            <a:r>
              <a:rPr lang="da-DK" dirty="0" err="1" smtClean="0"/>
              <a:t>strongylider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</p:nvPr>
        </p:nvGraphicFramePr>
        <p:xfrm>
          <a:off x="1071538" y="1785926"/>
          <a:ext cx="6577012" cy="410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 mod </a:t>
            </a:r>
            <a:r>
              <a:rPr lang="da-DK" i="1" dirty="0" smtClean="0"/>
              <a:t>P. </a:t>
            </a:r>
            <a:r>
              <a:rPr lang="da-DK" i="1" dirty="0" err="1" smtClean="0"/>
              <a:t>equorum</a:t>
            </a:r>
            <a:endParaRPr lang="da-DK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571472" y="1285860"/>
          <a:ext cx="6235812" cy="379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000100" y="1643050"/>
          <a:ext cx="642942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ige forbindelse 4"/>
          <p:cNvSpPr/>
          <p:nvPr/>
        </p:nvSpPr>
        <p:spPr>
          <a:xfrm>
            <a:off x="1285852" y="1857364"/>
            <a:ext cx="5479796" cy="8775"/>
          </a:xfrm>
          <a:prstGeom prst="line">
            <a:avLst/>
          </a:prstGeom>
          <a:ln w="12700">
            <a:solidFill>
              <a:sysClr val="windowText" lastClr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6" name="Lige forbindelse 5"/>
          <p:cNvSpPr/>
          <p:nvPr/>
        </p:nvSpPr>
        <p:spPr>
          <a:xfrm>
            <a:off x="1285852" y="1802552"/>
            <a:ext cx="5479796" cy="84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7" name="Lige forbindelse 6"/>
          <p:cNvSpPr/>
          <p:nvPr/>
        </p:nvSpPr>
        <p:spPr>
          <a:xfrm>
            <a:off x="1285852" y="1916321"/>
            <a:ext cx="5479796" cy="84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249E-6 L 0.43507 -0.2473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2">
        <p:bldAsOne/>
      </p:bldGraphic>
      <p:bldGraphic spid="13" grpId="3">
        <p:bldAsOne/>
      </p:bldGraphic>
      <p:bldGraphic spid="16" grpId="0">
        <p:bldAsOne/>
      </p:bldGraphic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 over tid på besætningsniveau</a:t>
            </a:r>
            <a:endParaRPr lang="da-DK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214282" y="714356"/>
          <a:ext cx="8643965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1714480" y="400050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Effekt af </a:t>
            </a:r>
            <a:r>
              <a:rPr lang="da-DK" sz="1600" dirty="0" smtClean="0"/>
              <a:t>stald  p=0,3482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Besætning 2 – p=0,0046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Besætning 4 – p=0,0154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Sammenligning med ubehandlede heste</a:t>
            </a:r>
            <a:endParaRPr lang="da-DK" dirty="0"/>
          </a:p>
        </p:txBody>
      </p:sp>
      <p:graphicFrame>
        <p:nvGraphicFramePr>
          <p:cNvPr id="10" name="Pladsholder til indhold 9"/>
          <p:cNvGraphicFramePr>
            <a:graphicFrameLocks noGrp="1"/>
          </p:cNvGraphicFramePr>
          <p:nvPr>
            <p:ph idx="1"/>
          </p:nvPr>
        </p:nvGraphicFramePr>
        <p:xfrm>
          <a:off x="785786" y="1000108"/>
          <a:ext cx="76724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Afledte resultater fra de statistiske analyser</a:t>
            </a:r>
            <a:br>
              <a:rPr lang="da-DK" dirty="0" smtClean="0"/>
            </a:br>
            <a:r>
              <a:rPr lang="da-DK" dirty="0" smtClean="0"/>
              <a:t>Betydningen af præcis dosering</a:t>
            </a:r>
            <a:endParaRPr lang="da-D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42976" y="1357298"/>
          <a:ext cx="685804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928662" y="1643050"/>
          <a:ext cx="507209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7000892" y="242886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Effekt af dosering</a:t>
            </a:r>
          </a:p>
          <a:p>
            <a:r>
              <a:rPr lang="da-DK" sz="1600" dirty="0" smtClean="0"/>
              <a:t>p=0,0483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000364" y="230462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p=0,0488</a:t>
            </a:r>
            <a:endParaRPr lang="da-DK" sz="1600" dirty="0"/>
          </a:p>
        </p:txBody>
      </p:sp>
      <p:sp>
        <p:nvSpPr>
          <p:cNvPr id="8" name="Tekstboks 7"/>
          <p:cNvSpPr txBox="1"/>
          <p:nvPr/>
        </p:nvSpPr>
        <p:spPr>
          <a:xfrm>
            <a:off x="5072066" y="323332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p&lt;0,0001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9452E-6 L 0.34653 -0.283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Disposition for den næste halve time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da-DK" dirty="0" smtClean="0"/>
              <a:t>Baggrund og introduktion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Definitioner af resistens og </a:t>
            </a:r>
            <a:r>
              <a:rPr lang="da-DK" dirty="0" err="1" smtClean="0"/>
              <a:t>egg</a:t>
            </a:r>
            <a:r>
              <a:rPr lang="da-DK" dirty="0" smtClean="0"/>
              <a:t> </a:t>
            </a:r>
            <a:r>
              <a:rPr lang="da-DK" dirty="0" err="1" smtClean="0"/>
              <a:t>reappearance</a:t>
            </a:r>
            <a:r>
              <a:rPr lang="da-DK" dirty="0" smtClean="0"/>
              <a:t> </a:t>
            </a:r>
            <a:r>
              <a:rPr lang="da-DK" dirty="0" err="1" smtClean="0"/>
              <a:t>period</a:t>
            </a:r>
            <a:r>
              <a:rPr lang="da-DK" dirty="0" smtClean="0"/>
              <a:t> (ERP)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Dansk lovgivning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Hestens almindeligste </a:t>
            </a:r>
            <a:r>
              <a:rPr lang="da-DK" dirty="0" err="1" smtClean="0"/>
              <a:t>nematoder</a:t>
            </a:r>
            <a:endParaRPr lang="da-DK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Ivermectin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dirty="0" smtClean="0"/>
              <a:t>Specialets metoder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Beskrivelse af de to udførte undersøgelser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Grænseværdier og beregningsmetoder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dirty="0" smtClean="0"/>
              <a:t>Resultater af mine undersøgelser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Præsentation af de vigtigste fund i undersøgelserne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dirty="0" smtClean="0"/>
              <a:t>Diskussion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Sammenligning med tidligere fund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Årsager til det observerede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dirty="0" smtClean="0"/>
              <a:t>Konklusioner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dirty="0" smtClean="0"/>
              <a:t>Perspektivering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a-DK" dirty="0" smtClean="0"/>
              <a:t>Anvendelsen af specialets fund fremover</a:t>
            </a:r>
          </a:p>
          <a:p>
            <a:pPr eaLnBrk="1" hangingPunct="1">
              <a:buFont typeface="Arial" pitchFamily="34" charset="0"/>
              <a:buChar char="•"/>
            </a:pPr>
            <a:endParaRPr lang="da-DK" dirty="0" smtClean="0"/>
          </a:p>
          <a:p>
            <a:pPr eaLnBrk="1" hangingPunct="1">
              <a:buFont typeface="Arial" pitchFamily="34" charset="0"/>
              <a:buChar char="•"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Afledte resultater fra de statistiske analyser</a:t>
            </a:r>
            <a:br>
              <a:rPr lang="da-DK" dirty="0" smtClean="0"/>
            </a:br>
            <a:r>
              <a:rPr lang="da-DK" dirty="0" smtClean="0"/>
              <a:t>Betydningen af infektionspresset i besætningen</a:t>
            </a:r>
            <a:endParaRPr lang="da-DK" dirty="0"/>
          </a:p>
        </p:txBody>
      </p:sp>
      <p:graphicFrame>
        <p:nvGraphicFramePr>
          <p:cNvPr id="9" name="Pladsholder til indhold 3"/>
          <p:cNvGraphicFramePr>
            <a:graphicFrameLocks/>
          </p:cNvGraphicFramePr>
          <p:nvPr/>
        </p:nvGraphicFramePr>
        <p:xfrm>
          <a:off x="714348" y="1571612"/>
          <a:ext cx="6958036" cy="441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Billede 9" descr="Horse-Grazing-LG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1802" y="2847291"/>
            <a:ext cx="2143140" cy="1438965"/>
          </a:xfrm>
          <a:prstGeom prst="rect">
            <a:avLst/>
          </a:prstGeom>
        </p:spPr>
      </p:pic>
      <p:sp>
        <p:nvSpPr>
          <p:cNvPr id="11" name="Pladsholder til indhol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Effekt af gennemsnitligt EPG i besætningen</a:t>
            </a:r>
          </a:p>
          <a:p>
            <a:r>
              <a:rPr lang="da-DK" dirty="0" smtClean="0"/>
              <a:t>p=0,0198</a:t>
            </a:r>
          </a:p>
          <a:p>
            <a:r>
              <a:rPr lang="da-DK" dirty="0" smtClean="0"/>
              <a:t>Andel behandlede</a:t>
            </a:r>
          </a:p>
          <a:p>
            <a:r>
              <a:rPr lang="da-DK" dirty="0" smtClean="0"/>
              <a:t>p=0,1631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Diskussion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 descr="DSC_6522.jpg"/>
          <p:cNvPicPr>
            <a:picLocks noChangeAspect="1"/>
          </p:cNvPicPr>
          <p:nvPr/>
        </p:nvPicPr>
        <p:blipFill>
          <a:blip r:embed="rId3"/>
          <a:srcRect l="14368" t="12870" r="20497" b="18490"/>
          <a:stretch>
            <a:fillRect/>
          </a:stretch>
        </p:blipFill>
        <p:spPr>
          <a:xfrm rot="21202338">
            <a:off x="124727" y="1129571"/>
            <a:ext cx="3461447" cy="244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lede 7" descr="DSC_6523.jpg"/>
          <p:cNvPicPr>
            <a:picLocks noChangeAspect="1"/>
          </p:cNvPicPr>
          <p:nvPr/>
        </p:nvPicPr>
        <p:blipFill>
          <a:blip r:embed="rId4"/>
          <a:srcRect l="14398" t="8661" r="23101" b="20472"/>
          <a:stretch>
            <a:fillRect/>
          </a:stretch>
        </p:blipFill>
        <p:spPr>
          <a:xfrm>
            <a:off x="3006034" y="1000108"/>
            <a:ext cx="319804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lede 6" descr="DSC_6524.jpg"/>
          <p:cNvPicPr>
            <a:picLocks noChangeAspect="1"/>
          </p:cNvPicPr>
          <p:nvPr/>
        </p:nvPicPr>
        <p:blipFill>
          <a:blip r:embed="rId5"/>
          <a:srcRect l="9152" t="12376" r="28176" b="17822"/>
          <a:stretch>
            <a:fillRect/>
          </a:stretch>
        </p:blipFill>
        <p:spPr>
          <a:xfrm rot="501356">
            <a:off x="5723372" y="1230528"/>
            <a:ext cx="3261157" cy="2432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Betydning af dansk 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1998: 4 årlige behandlinger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2006: 2 årlige behandlinger efter </a:t>
            </a:r>
            <a:r>
              <a:rPr lang="da-DK" dirty="0" err="1" smtClean="0"/>
              <a:t>fæcesundersøgelse</a:t>
            </a: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3711">
            <a:off x="7440934" y="568497"/>
            <a:ext cx="1278706" cy="1378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boks 4"/>
          <p:cNvSpPr txBox="1"/>
          <p:nvPr/>
        </p:nvSpPr>
        <p:spPr>
          <a:xfrm rot="457837">
            <a:off x="8743452" y="583155"/>
            <a:ext cx="276999" cy="15169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600" dirty="0" smtClean="0"/>
              <a:t>Orion Pharma –</a:t>
            </a:r>
            <a:r>
              <a:rPr lang="da-DK" sz="600" dirty="0" err="1" smtClean="0"/>
              <a:t>www.orionvet.dk</a:t>
            </a:r>
            <a:endParaRPr lang="da-DK" sz="600" dirty="0"/>
          </a:p>
        </p:txBody>
      </p:sp>
      <p:graphicFrame>
        <p:nvGraphicFramePr>
          <p:cNvPr id="7" name="Pladsholder til indhold 3"/>
          <p:cNvGraphicFramePr>
            <a:graphicFrameLocks/>
          </p:cNvGraphicFramePr>
          <p:nvPr/>
        </p:nvGraphicFramePr>
        <p:xfrm>
          <a:off x="1071538" y="2071678"/>
          <a:ext cx="6429420" cy="2340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976"/>
                <a:gridCol w="1511478"/>
                <a:gridCol w="1428760"/>
                <a:gridCol w="912209"/>
                <a:gridCol w="1730997"/>
              </a:tblGrid>
              <a:tr h="17850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Fundet effekt</a:t>
                      </a:r>
                      <a:r>
                        <a:rPr lang="da-DK" sz="10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af </a:t>
                      </a:r>
                      <a:r>
                        <a:rPr lang="da-DK" sz="1000" b="1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ivermectin</a:t>
                      </a:r>
                      <a:r>
                        <a:rPr lang="da-DK" sz="10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seneste år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41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Årstal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baseline="0" dirty="0" err="1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Cyathostomer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i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P.</a:t>
                      </a:r>
                      <a:r>
                        <a:rPr lang="da-DK" sz="1000" b="1" i="1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b="1" i="1" baseline="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equorum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Kilde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1980</a:t>
                      </a:r>
                      <a:endParaRPr lang="da-DK" sz="100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&gt;99%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100%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da-DK" sz="1000" b="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Lyons </a:t>
                      </a:r>
                      <a:r>
                        <a:rPr lang="da-DK" sz="1000" i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3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1998</a:t>
                      </a:r>
                      <a:endParaRPr lang="da-DK" sz="100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100%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Danmark</a:t>
                      </a:r>
                      <a:endParaRPr lang="da-DK" sz="1000" b="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Craven</a:t>
                      </a: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i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</a:p>
                  </a:txBody>
                  <a:tcPr marL="68580" marR="68580" marT="0" marB="0" anchor="ctr"/>
                </a:tc>
              </a:tr>
              <a:tr h="193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2002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7-43%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Holland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Boersema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i="1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</a:p>
                  </a:txBody>
                  <a:tcPr marL="68580" marR="68580" marT="0" marB="0" anchor="ctr"/>
                </a:tc>
              </a:tr>
              <a:tr h="193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2003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8/12 føl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 med 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baseline="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Hean</a:t>
                      </a:r>
                      <a:r>
                        <a:rPr lang="da-DK" sz="1000" i="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&amp; </a:t>
                      </a:r>
                      <a:r>
                        <a:rPr lang="da-DK" sz="1000" i="0" baseline="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Pegrine</a:t>
                      </a:r>
                      <a:endParaRPr lang="da-DK" sz="1000" i="0" baseline="0" dirty="0" smtClean="0">
                        <a:solidFill>
                          <a:srgbClr val="6E6E6E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283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2005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100 %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70%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Danmark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Schougaard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&amp; Nielsen</a:t>
                      </a:r>
                      <a:endParaRPr lang="da-DK" sz="1000" i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2006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Resistens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USA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dirty="0" err="1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Kaplan</a:t>
                      </a:r>
                      <a:r>
                        <a:rPr lang="da-DK" sz="1000" i="0" baseline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a-DK" sz="1000" i="1" baseline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et al.</a:t>
                      </a:r>
                      <a:endParaRPr lang="da-DK" sz="1000" i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2008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Manglende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 effekt i én hest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Australien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Edward</a:t>
                      </a:r>
                      <a:r>
                        <a:rPr lang="da-DK" sz="1000" i="0" baseline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a-DK" sz="1000" i="1" baseline="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et al.</a:t>
                      </a:r>
                      <a:endParaRPr lang="da-DK" sz="100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Pladsholder til indhold 3"/>
          <p:cNvGraphicFramePr>
            <a:graphicFrameLocks/>
          </p:cNvGraphicFramePr>
          <p:nvPr/>
        </p:nvGraphicFramePr>
        <p:xfrm>
          <a:off x="1071538" y="4429132"/>
          <a:ext cx="642942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976"/>
                <a:gridCol w="1511478"/>
                <a:gridCol w="1428760"/>
                <a:gridCol w="912209"/>
                <a:gridCol w="1730997"/>
              </a:tblGrid>
              <a:tr h="153056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Fundet ERP for </a:t>
                      </a:r>
                      <a:r>
                        <a:rPr lang="da-DK" sz="1000" b="1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cyathostomer</a:t>
                      </a:r>
                      <a:r>
                        <a:rPr lang="da-DK" sz="10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efter behandling med </a:t>
                      </a:r>
                      <a:r>
                        <a:rPr lang="da-DK" sz="1000" b="1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ivermectin</a:t>
                      </a:r>
                      <a:r>
                        <a:rPr lang="da-DK" sz="10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seneste år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41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5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Årstal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baseline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ERP definition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r>
                        <a:rPr lang="da-DK" sz="1000" b="1" i="0" baseline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 tid</a:t>
                      </a:r>
                      <a:endParaRPr lang="da-DK" sz="1000" b="1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Kilde</a:t>
                      </a:r>
                      <a:endParaRPr lang="da-DK" sz="1000" b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1993</a:t>
                      </a:r>
                      <a:endParaRPr lang="da-DK" sz="100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90%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(9) 7-11 uger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Holland</a:t>
                      </a:r>
                      <a:endParaRPr lang="da-DK" sz="1000" b="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Borgstee</a:t>
                      </a:r>
                      <a:r>
                        <a:rPr lang="da-DK" sz="1000" baseline="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de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i="1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  <a:endParaRPr lang="da-DK" sz="1000" i="1" dirty="0" smtClean="0">
                        <a:solidFill>
                          <a:srgbClr val="6E6E6E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1996</a:t>
                      </a:r>
                      <a:endParaRPr lang="da-DK" sz="100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100 EPG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6-9 uger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Holland</a:t>
                      </a:r>
                      <a:endParaRPr lang="da-DK" sz="1000" b="0" i="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Boersema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i="1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  <a:endParaRPr lang="da-DK" sz="1000" i="1" dirty="0" smtClean="0">
                        <a:solidFill>
                          <a:srgbClr val="6E6E6E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15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2001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&lt; 6 uger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Tarigo-Martinie</a:t>
                      </a: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i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</a:t>
                      </a:r>
                      <a:endParaRPr lang="da-DK" sz="1000" i="1" baseline="0" dirty="0" smtClean="0">
                        <a:solidFill>
                          <a:srgbClr val="6E6E6E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2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2007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90%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&lt;5 uger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Calibri"/>
                          <a:cs typeface="Times New Roman"/>
                        </a:rPr>
                        <a:t>Tyskland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i="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Von </a:t>
                      </a:r>
                      <a:r>
                        <a:rPr lang="da-DK" sz="1000" i="0" baseline="0" dirty="0" err="1" smtClean="0">
                          <a:solidFill>
                            <a:srgbClr val="6E6E6E"/>
                          </a:solidFill>
                          <a:latin typeface="+mn-lt"/>
                        </a:rPr>
                        <a:t>Samson-Himmelstjerna</a:t>
                      </a:r>
                      <a:r>
                        <a:rPr lang="da-DK" sz="1000" i="0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 </a:t>
                      </a:r>
                      <a:r>
                        <a:rPr lang="da-DK" sz="1000" i="1" baseline="0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</a:p>
                  </a:txBody>
                  <a:tcPr marL="68580" marR="68580" marT="0" marB="0" anchor="ctr"/>
                </a:tc>
              </a:tr>
              <a:tr h="183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2008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EPG &gt;0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da-DK" sz="1000" baseline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 uger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b="0" i="0" dirty="0" smtClean="0">
                          <a:solidFill>
                            <a:srgbClr val="6E6E6E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da-DK" sz="1000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smtClean="0">
                          <a:solidFill>
                            <a:srgbClr val="6E6E6E"/>
                          </a:solidFill>
                          <a:latin typeface="+mn-lt"/>
                        </a:rPr>
                        <a:t>Lyons </a:t>
                      </a:r>
                      <a:r>
                        <a:rPr lang="da-DK" sz="1000" i="1" dirty="0" smtClean="0">
                          <a:solidFill>
                            <a:srgbClr val="6E6E6E"/>
                          </a:solidFill>
                          <a:latin typeface="+mn-lt"/>
                        </a:rPr>
                        <a:t>et al.</a:t>
                      </a:r>
                      <a:endParaRPr lang="da-DK" sz="1000" i="1" dirty="0">
                        <a:solidFill>
                          <a:srgbClr val="6E6E6E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1000100" y="2000240"/>
            <a:ext cx="6643734" cy="235745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Betydning af korrekt dosering</a:t>
            </a:r>
            <a:endParaRPr lang="da-DK" dirty="0"/>
          </a:p>
        </p:txBody>
      </p:sp>
      <p:cxnSp>
        <p:nvCxnSpPr>
          <p:cNvPr id="13" name="Vinklet forbindelse 12"/>
          <p:cNvCxnSpPr/>
          <p:nvPr/>
        </p:nvCxnSpPr>
        <p:spPr>
          <a:xfrm>
            <a:off x="1357290" y="2357430"/>
            <a:ext cx="5929354" cy="3071834"/>
          </a:xfrm>
          <a:prstGeom prst="bentConnector3">
            <a:avLst>
              <a:gd name="adj1" fmla="val -120"/>
            </a:avLst>
          </a:prstGeom>
          <a:ln>
            <a:solidFill>
              <a:srgbClr val="6E6E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/>
        </p:nvCxnSpPr>
        <p:spPr>
          <a:xfrm>
            <a:off x="1285852" y="3786190"/>
            <a:ext cx="5572164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Billede 33" descr="DSC_6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355" y="571481"/>
            <a:ext cx="2666267" cy="1785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Diagram 7"/>
          <p:cNvGraphicFramePr/>
          <p:nvPr/>
        </p:nvGraphicFramePr>
        <p:xfrm>
          <a:off x="357158" y="1785926"/>
          <a:ext cx="685804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57158" y="2000240"/>
          <a:ext cx="685804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Betydning af infektionspresset i besætningen</a:t>
            </a:r>
            <a:endParaRPr lang="da-DK" dirty="0"/>
          </a:p>
        </p:txBody>
      </p:sp>
      <p:graphicFrame>
        <p:nvGraphicFramePr>
          <p:cNvPr id="6" name="Pladsholder til indhold 7"/>
          <p:cNvGraphicFramePr>
            <a:graphicFrameLocks noGrp="1"/>
          </p:cNvGraphicFramePr>
          <p:nvPr>
            <p:ph idx="1"/>
          </p:nvPr>
        </p:nvGraphicFramePr>
        <p:xfrm>
          <a:off x="1285852" y="1374775"/>
          <a:ext cx="6334148" cy="441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Konklusion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3" descr="DSC_6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8992" y="714356"/>
            <a:ext cx="5131059" cy="343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Konklusioner på specialet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God effekt af </a:t>
            </a:r>
            <a:r>
              <a:rPr lang="da-DK" dirty="0" err="1" smtClean="0"/>
              <a:t>ivermectin</a:t>
            </a:r>
            <a:r>
              <a:rPr lang="da-DK" dirty="0" smtClean="0"/>
              <a:t> overfor </a:t>
            </a:r>
            <a:r>
              <a:rPr lang="da-DK" dirty="0" err="1" smtClean="0"/>
              <a:t>strongylider</a:t>
            </a:r>
            <a:r>
              <a:rPr lang="da-DK" dirty="0" smtClean="0"/>
              <a:t> (100%) og spolorm (96,9%) i Danmark på undersøgelsestidspunktet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Resistente spolorm hos 10% af hestene og 2/9 besætninger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ERP er ikke forkortet på undersøgelsestidspunktet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Gennemsnits effekt 96,9% 6 uger efter behandling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Én besætning med &lt;90% effekt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To besætninger ikke signifikant forskellige fra 90%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Hesteejernes vægtestimering er præcis inden for en smal margin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Signifikant højere </a:t>
            </a:r>
            <a:r>
              <a:rPr lang="da-DK" dirty="0" err="1" smtClean="0"/>
              <a:t>ægudskillelse</a:t>
            </a:r>
            <a:r>
              <a:rPr lang="da-DK" dirty="0" smtClean="0"/>
              <a:t> hos heste, der er overdoseret, 5 og 6 uger efter behandling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Stigning i FEC hos ikke behandlede heste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Signifikant effekt på </a:t>
            </a:r>
            <a:r>
              <a:rPr lang="da-DK" dirty="0" err="1" smtClean="0"/>
              <a:t>ægudskilelsen</a:t>
            </a:r>
            <a:r>
              <a:rPr lang="da-DK" dirty="0" smtClean="0"/>
              <a:t> af infektionspresset i besætningen</a:t>
            </a:r>
            <a:endParaRPr lang="da-DK" dirty="0"/>
          </a:p>
        </p:txBody>
      </p:sp>
      <p:pic>
        <p:nvPicPr>
          <p:cNvPr id="4" name="Billede 3" descr="DSC_6448.jpg"/>
          <p:cNvPicPr>
            <a:picLocks noChangeAspect="1"/>
          </p:cNvPicPr>
          <p:nvPr/>
        </p:nvPicPr>
        <p:blipFill>
          <a:blip r:embed="rId3" cstate="print"/>
          <a:srcRect l="11119" t="5056" r="39209"/>
          <a:stretch>
            <a:fillRect/>
          </a:stretch>
        </p:blipFill>
        <p:spPr>
          <a:xfrm>
            <a:off x="7215206" y="357166"/>
            <a:ext cx="178553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Perspektivering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800x536-DSC_2189_autoedit_srgb_8bit_800.jpg"/>
          <p:cNvPicPr>
            <a:picLocks noChangeAspect="1"/>
          </p:cNvPicPr>
          <p:nvPr/>
        </p:nvPicPr>
        <p:blipFill>
          <a:blip r:embed="rId3"/>
          <a:srcRect l="3125" t="9421" r="5000" b="3824"/>
          <a:stretch>
            <a:fillRect/>
          </a:stretch>
        </p:blipFill>
        <p:spPr>
          <a:xfrm>
            <a:off x="4357686" y="1643050"/>
            <a:ext cx="4286280" cy="2711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Anbefalinger for fremtidens forskning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Der mangler fastlagte </a:t>
            </a:r>
            <a:r>
              <a:rPr lang="da-DK" dirty="0" err="1" smtClean="0"/>
              <a:t>retninglinier</a:t>
            </a:r>
            <a:r>
              <a:rPr lang="da-DK" dirty="0" smtClean="0"/>
              <a:t> internationalt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Jeg anbefaler 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Alle FECR udregnes som effekt for hver individuel hest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Aritmetisk gennemsnit for besætningen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Undersøgelsens gennemsnit beregnes fra besætningernes gennemsnit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Resistensgrænser</a:t>
            </a:r>
          </a:p>
          <a:p>
            <a:pPr lvl="2">
              <a:buFont typeface="Arial" pitchFamily="34" charset="0"/>
              <a:buChar char="•"/>
            </a:pPr>
            <a:r>
              <a:rPr lang="da-DK" dirty="0" smtClean="0"/>
              <a:t>90% for </a:t>
            </a:r>
            <a:r>
              <a:rPr lang="da-DK" i="1" dirty="0" smtClean="0"/>
              <a:t>P. </a:t>
            </a:r>
            <a:r>
              <a:rPr lang="da-DK" i="1" dirty="0" err="1" smtClean="0"/>
              <a:t>equorum</a:t>
            </a:r>
            <a:r>
              <a:rPr lang="da-DK" dirty="0" smtClean="0"/>
              <a:t> med nedre </a:t>
            </a:r>
            <a:r>
              <a:rPr lang="da-DK" dirty="0" err="1" smtClean="0"/>
              <a:t>konfidensinterval</a:t>
            </a:r>
            <a:r>
              <a:rPr lang="da-DK" dirty="0" smtClean="0"/>
              <a:t> &lt;85%</a:t>
            </a:r>
            <a:endParaRPr lang="da-DK" i="1" dirty="0" smtClean="0"/>
          </a:p>
          <a:p>
            <a:pPr lvl="2">
              <a:buFont typeface="Arial" pitchFamily="34" charset="0"/>
              <a:buChar char="•"/>
            </a:pPr>
            <a:r>
              <a:rPr lang="da-DK" dirty="0" smtClean="0"/>
              <a:t>95% for </a:t>
            </a:r>
            <a:r>
              <a:rPr lang="da-DK" dirty="0" err="1" smtClean="0"/>
              <a:t>strongylider</a:t>
            </a:r>
            <a:r>
              <a:rPr lang="da-DK" dirty="0" smtClean="0"/>
              <a:t> med nedre </a:t>
            </a:r>
            <a:r>
              <a:rPr lang="da-DK" dirty="0" err="1" smtClean="0"/>
              <a:t>konfidensinterval</a:t>
            </a:r>
            <a:r>
              <a:rPr lang="da-DK" dirty="0" smtClean="0"/>
              <a:t> &lt;90%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ERP definition</a:t>
            </a:r>
          </a:p>
          <a:p>
            <a:pPr lvl="2">
              <a:buFont typeface="Arial" pitchFamily="34" charset="0"/>
              <a:buChar char="•"/>
            </a:pPr>
            <a:r>
              <a:rPr lang="da-DK" dirty="0" smtClean="0"/>
              <a:t>Effekt &lt;90% ved 6 uger eller tidligere efter behandling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Fremtidige studier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Længere ERP studie, hvor hestene følges til effekt &lt;90%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Bør sammenlignes med </a:t>
            </a:r>
            <a:r>
              <a:rPr lang="da-DK" dirty="0" err="1" smtClean="0"/>
              <a:t>Borgsteede</a:t>
            </a:r>
            <a:r>
              <a:rPr lang="da-DK" dirty="0" smtClean="0"/>
              <a:t> </a:t>
            </a:r>
            <a:r>
              <a:rPr lang="da-DK" i="1" dirty="0" smtClean="0"/>
              <a:t>et al. </a:t>
            </a:r>
            <a:r>
              <a:rPr lang="da-DK" dirty="0" smtClean="0"/>
              <a:t>1993</a:t>
            </a:r>
            <a:endParaRPr lang="da-DK" dirty="0"/>
          </a:p>
        </p:txBody>
      </p:sp>
      <p:pic>
        <p:nvPicPr>
          <p:cNvPr id="5" name="Pladsholder til indhold 3" descr="800x536-DSC_2023_autoedit_srgb_8bit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72264" y="357166"/>
            <a:ext cx="245234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Anbefalinger til dyrlæger og hesteejere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Selektiv terapistrategi bør fortsættes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Ivermectin </a:t>
            </a:r>
            <a:r>
              <a:rPr lang="da-DK" dirty="0" smtClean="0"/>
              <a:t>bør være førstevalg i besætninger, hvor der ikke er fundet resistens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Ved infektion med spolorm bør resistensundersøgelse altid udføres efter </a:t>
            </a:r>
            <a:r>
              <a:rPr lang="da-DK" dirty="0" err="1" smtClean="0"/>
              <a:t>ivermectinbehandling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Resistensundersøgelser i form af FECRT bør udføres oftere</a:t>
            </a:r>
          </a:p>
          <a:p>
            <a:pPr lvl="1">
              <a:buFont typeface="Arial" pitchFamily="34" charset="0"/>
              <a:buChar char="•"/>
            </a:pPr>
            <a:r>
              <a:rPr lang="da-DK" dirty="0" err="1" smtClean="0"/>
              <a:t>Højrisikobesætning</a:t>
            </a:r>
            <a:r>
              <a:rPr lang="da-DK" dirty="0" smtClean="0"/>
              <a:t> bør have FECRT udført årligt så resistensstatus er kendt</a:t>
            </a:r>
          </a:p>
          <a:p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Hestene bør doseres efter vægt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Målebånd er nyttigt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Smittepresset bør nedsættes i besætningen </a:t>
            </a:r>
            <a:br>
              <a:rPr lang="da-DK" dirty="0" smtClean="0"/>
            </a:br>
            <a:r>
              <a:rPr lang="da-DK" dirty="0" smtClean="0"/>
              <a:t>ved korrekt græsmarksmanagement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Opsamling af fæces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Rigeligt græs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Foldskifte til ren fold inden behandling</a:t>
            </a:r>
          </a:p>
        </p:txBody>
      </p:sp>
      <p:pic>
        <p:nvPicPr>
          <p:cNvPr id="8" name="Billede 7" descr="DSC_6615.jpg"/>
          <p:cNvPicPr>
            <a:picLocks noChangeAspect="1"/>
          </p:cNvPicPr>
          <p:nvPr/>
        </p:nvPicPr>
        <p:blipFill>
          <a:blip r:embed="rId3"/>
          <a:srcRect l="15190" t="19291" r="19145" b="15748"/>
          <a:stretch>
            <a:fillRect/>
          </a:stretch>
        </p:blipFill>
        <p:spPr>
          <a:xfrm>
            <a:off x="5897125" y="4000504"/>
            <a:ext cx="3246875" cy="2286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Baggrunden for studiet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674" y="928670"/>
            <a:ext cx="30168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kstboks 4"/>
          <p:cNvSpPr txBox="1"/>
          <p:nvPr/>
        </p:nvSpPr>
        <p:spPr>
          <a:xfrm>
            <a:off x="8429652" y="107154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295529" y="2071678"/>
            <a:ext cx="276999" cy="15716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600" dirty="0" smtClean="0"/>
              <a:t>Orion Pharma –</a:t>
            </a:r>
            <a:r>
              <a:rPr lang="da-DK" sz="600" dirty="0" err="1" smtClean="0"/>
              <a:t>www.orionvet.dk</a:t>
            </a:r>
            <a:endParaRPr lang="da-DK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hjælp og støtte undervejs til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5"/>
            <a:ext cx="7029474" cy="41068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Martin Krarup Nielsen, IPH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Stig Langskov Petersen, </a:t>
            </a:r>
            <a:r>
              <a:rPr lang="da-DK" dirty="0" err="1" smtClean="0"/>
              <a:t>Equi</a:t>
            </a:r>
            <a:r>
              <a:rPr lang="da-DK" dirty="0" smtClean="0"/>
              <a:t> Lab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Christian </a:t>
            </a:r>
            <a:r>
              <a:rPr lang="da-DK" dirty="0" err="1" smtClean="0"/>
              <a:t>Ritz</a:t>
            </a:r>
            <a:r>
              <a:rPr lang="da-DK" dirty="0" smtClean="0"/>
              <a:t>, IGV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Niels Chr. </a:t>
            </a:r>
            <a:r>
              <a:rPr lang="da-DK" dirty="0" err="1" smtClean="0"/>
              <a:t>Kyvsgaard</a:t>
            </a:r>
            <a:r>
              <a:rPr lang="da-DK" dirty="0" smtClean="0"/>
              <a:t>, ISB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Maria </a:t>
            </a:r>
            <a:r>
              <a:rPr lang="da-DK" dirty="0" err="1" smtClean="0"/>
              <a:t>Rhod</a:t>
            </a:r>
            <a:r>
              <a:rPr lang="da-DK" dirty="0" smtClean="0"/>
              <a:t> og Tina Roust, Studenterlaboratoriet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Heste- og </a:t>
            </a:r>
            <a:r>
              <a:rPr lang="da-DK" dirty="0" err="1" smtClean="0"/>
              <a:t>besætningsejere</a:t>
            </a:r>
            <a:r>
              <a:rPr lang="da-DK" dirty="0" smtClean="0"/>
              <a:t>, der har ladet deres heste indgå i undersøgelserne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Ulla Vestergaard Andersen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Kathrine </a:t>
            </a:r>
            <a:r>
              <a:rPr lang="da-DK" dirty="0" err="1" smtClean="0"/>
              <a:t>Pilegaard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Sara Dalsgaard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Ann Persson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Stine </a:t>
            </a:r>
            <a:r>
              <a:rPr lang="da-DK" dirty="0" err="1" smtClean="0"/>
              <a:t>Nourp</a:t>
            </a:r>
            <a:r>
              <a:rPr lang="da-DK" dirty="0" smtClean="0"/>
              <a:t> </a:t>
            </a:r>
            <a:r>
              <a:rPr lang="da-DK" dirty="0" err="1" smtClean="0"/>
              <a:t>Markvardsen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Kristian Jensen</a:t>
            </a:r>
          </a:p>
          <a:p>
            <a:pPr algn="r"/>
            <a:r>
              <a:rPr lang="da-DK" sz="1200" dirty="0" smtClean="0"/>
              <a:t>	</a:t>
            </a:r>
            <a:endParaRPr lang="da-DK" sz="1100" dirty="0" smtClean="0"/>
          </a:p>
        </p:txBody>
      </p:sp>
      <p:pic>
        <p:nvPicPr>
          <p:cNvPr id="4" name="Pladsholder til indhold 2" descr="DSC_6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3728166"/>
            <a:ext cx="3286148" cy="220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boks 4"/>
          <p:cNvSpPr txBox="1"/>
          <p:nvPr/>
        </p:nvSpPr>
        <p:spPr>
          <a:xfrm>
            <a:off x="4500562" y="6000768"/>
            <a:ext cx="36433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50" dirty="0" smtClean="0"/>
              <a:t>Hestebillederne er taget af</a:t>
            </a:r>
          </a:p>
          <a:p>
            <a:pPr algn="r"/>
            <a:r>
              <a:rPr lang="da-DK" sz="1050" dirty="0" smtClean="0"/>
              <a:t>Christian </a:t>
            </a:r>
            <a:r>
              <a:rPr lang="da-DK" sz="1050" dirty="0" err="1" smtClean="0"/>
              <a:t>Grüner</a:t>
            </a:r>
            <a:r>
              <a:rPr lang="da-DK" sz="1050" dirty="0" smtClean="0"/>
              <a:t> og Peter </a:t>
            </a:r>
            <a:r>
              <a:rPr lang="da-DK" sz="1050" dirty="0" err="1" smtClean="0"/>
              <a:t>Wengel</a:t>
            </a:r>
            <a:r>
              <a:rPr lang="da-DK" sz="1050" dirty="0" smtClean="0"/>
              <a:t> Mogensen</a:t>
            </a:r>
          </a:p>
          <a:p>
            <a:endParaRPr lang="da-DK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fordi I kom og tak for opmærksomheden</a:t>
            </a:r>
            <a:endParaRPr lang="da-DK" dirty="0"/>
          </a:p>
        </p:txBody>
      </p:sp>
      <p:pic>
        <p:nvPicPr>
          <p:cNvPr id="7" name="Pladsholder til indhold 3" descr="800x536-DSC_2091_autoedit_srgb_8bit_8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99874" y="1393839"/>
            <a:ext cx="6129646" cy="4606929"/>
          </a:xfrm>
          <a:prstGeom prst="round2DiagRect">
            <a:avLst>
              <a:gd name="adj1" fmla="val 42557"/>
              <a:gd name="adj2" fmla="val 1268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Undersøgelse af effekten af ivermectin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Resistensundersøgelser af heste med særligt fokus på </a:t>
            </a:r>
            <a:r>
              <a:rPr lang="da-DK" i="1" dirty="0" err="1" smtClean="0"/>
              <a:t>Parascaris</a:t>
            </a:r>
            <a:r>
              <a:rPr lang="da-DK" i="1" dirty="0" smtClean="0"/>
              <a:t> </a:t>
            </a:r>
            <a:r>
              <a:rPr lang="da-DK" i="1" dirty="0" err="1" smtClean="0"/>
              <a:t>equorum</a:t>
            </a:r>
            <a:r>
              <a:rPr lang="da-DK" dirty="0" smtClean="0"/>
              <a:t> og cyathostomer 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ERP undersøgelser af nogle grupper af heste med </a:t>
            </a:r>
            <a:r>
              <a:rPr lang="da-DK" dirty="0" err="1" smtClean="0"/>
              <a:t>strongylideinfektion</a:t>
            </a:r>
            <a:endParaRPr lang="da-DK" dirty="0" smtClean="0"/>
          </a:p>
          <a:p>
            <a:pPr lvl="1">
              <a:buNone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Fastlæggelse af det nuværende niveau i Danmark</a:t>
            </a:r>
          </a:p>
          <a:p>
            <a:endParaRPr lang="da-D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3" t="5924"/>
          <a:stretch>
            <a:fillRect/>
          </a:stretch>
        </p:blipFill>
        <p:spPr bwMode="auto">
          <a:xfrm>
            <a:off x="6786578" y="2176996"/>
            <a:ext cx="2286016" cy="360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7000892" y="5601788"/>
            <a:ext cx="1500197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sz="600" dirty="0" smtClean="0"/>
              <a:t>Orion Pharma –</a:t>
            </a:r>
            <a:r>
              <a:rPr lang="da-DK" sz="600" dirty="0" err="1" smtClean="0"/>
              <a:t>www.orionvet.dk</a:t>
            </a:r>
            <a:endParaRPr lang="da-DK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Introduktion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DSC_6419.jpg"/>
          <p:cNvPicPr>
            <a:picLocks noChangeAspect="1"/>
          </p:cNvPicPr>
          <p:nvPr/>
        </p:nvPicPr>
        <p:blipFill>
          <a:blip r:embed="rId3"/>
          <a:srcRect l="9733" r="3892" b="8585"/>
          <a:stretch>
            <a:fillRect/>
          </a:stretch>
        </p:blipFill>
        <p:spPr>
          <a:xfrm>
            <a:off x="3786182" y="571480"/>
            <a:ext cx="5072098" cy="359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4040188" cy="639762"/>
          </a:xfrm>
        </p:spPr>
        <p:txBody>
          <a:bodyPr/>
          <a:lstStyle/>
          <a:p>
            <a:r>
              <a:rPr lang="da-DK" sz="1600" dirty="0" smtClean="0"/>
              <a:t>Resistens</a:t>
            </a:r>
            <a:endParaRPr lang="da-DK" sz="16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643438" y="2143116"/>
            <a:ext cx="4040188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Tiden fra behandling til der igen kan påvises æg i fæces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Detekteres ved FECRT efter behandling med </a:t>
            </a:r>
            <a:r>
              <a:rPr lang="da-DK" sz="1600" dirty="0" err="1" smtClean="0"/>
              <a:t>anthelmintika</a:t>
            </a:r>
            <a:endParaRPr lang="da-DK" sz="1600" dirty="0" smtClean="0"/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Forskellige studier anvender forskellige definitioner, grænseværdier og beregningsmetoder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Forkortet ERP forventes at være tegn på begyndende resistens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For ivermectin forventes ERP på 6-8 uger (</a:t>
            </a:r>
            <a:r>
              <a:rPr lang="da-DK" sz="1600" dirty="0" err="1" smtClean="0"/>
              <a:t>Sangster</a:t>
            </a:r>
            <a:r>
              <a:rPr lang="da-DK" sz="1600" dirty="0" smtClean="0"/>
              <a:t> 1999)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>
          <a:xfrm>
            <a:off x="5000628" y="1142984"/>
            <a:ext cx="4041775" cy="639762"/>
          </a:xfrm>
        </p:spPr>
        <p:txBody>
          <a:bodyPr/>
          <a:lstStyle/>
          <a:p>
            <a:r>
              <a:rPr lang="da-DK" sz="1600" dirty="0" err="1" smtClean="0"/>
              <a:t>Egg</a:t>
            </a:r>
            <a:r>
              <a:rPr lang="da-DK" sz="1600" dirty="0" smtClean="0"/>
              <a:t> </a:t>
            </a:r>
            <a:r>
              <a:rPr lang="da-DK" sz="1600" dirty="0" err="1" smtClean="0"/>
              <a:t>Reappearance</a:t>
            </a:r>
            <a:r>
              <a:rPr lang="da-DK" sz="1600" dirty="0" smtClean="0"/>
              <a:t> </a:t>
            </a:r>
            <a:r>
              <a:rPr lang="da-DK" sz="1600" dirty="0" err="1" smtClean="0"/>
              <a:t>Period</a:t>
            </a:r>
            <a:r>
              <a:rPr lang="da-DK" sz="1600" dirty="0" smtClean="0"/>
              <a:t> (ERP)</a:t>
            </a:r>
            <a:endParaRPr lang="da-DK" sz="1600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500034" y="2143116"/>
            <a:ext cx="4041775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Når en større andel af parasitter i en population udvikler evnen til at overleve en behandling, der generelt er forventet at være effektivt mod samme art og stadie af infektion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Resistens er arveligt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Detekteres ved </a:t>
            </a:r>
            <a:r>
              <a:rPr lang="da-DK" sz="1600" dirty="0" err="1" smtClean="0"/>
              <a:t>Fecal</a:t>
            </a:r>
            <a:r>
              <a:rPr lang="da-DK" sz="1600" dirty="0" smtClean="0"/>
              <a:t> </a:t>
            </a:r>
            <a:r>
              <a:rPr lang="da-DK" sz="1600" dirty="0" err="1" smtClean="0"/>
              <a:t>Egg</a:t>
            </a:r>
            <a:r>
              <a:rPr lang="da-DK" sz="1600" dirty="0" smtClean="0"/>
              <a:t> Count </a:t>
            </a:r>
            <a:r>
              <a:rPr lang="da-DK" sz="1600" dirty="0" err="1" smtClean="0"/>
              <a:t>Reduction</a:t>
            </a:r>
            <a:r>
              <a:rPr lang="da-DK" sz="1600" dirty="0" smtClean="0"/>
              <a:t> Test (FECRT)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Forskellige studier anvender forskellige grænseværdier og beregningsmetoder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For ivermectin forventes &gt;99,9% effekt (</a:t>
            </a:r>
            <a:r>
              <a:rPr lang="da-DK" sz="1600" dirty="0" err="1" smtClean="0"/>
              <a:t>Sangster</a:t>
            </a:r>
            <a:r>
              <a:rPr lang="da-DK" sz="1600" dirty="0" smtClean="0"/>
              <a:t> 1999)</a:t>
            </a:r>
          </a:p>
          <a:p>
            <a:endParaRPr lang="da-DK" sz="1600" dirty="0"/>
          </a:p>
        </p:txBody>
      </p:sp>
      <p:pic>
        <p:nvPicPr>
          <p:cNvPr id="4" name="Billede 3" descr="800x536-DSC_2030_autoedit_srgb_8bit_800.jpg"/>
          <p:cNvPicPr>
            <a:picLocks noChangeAspect="1"/>
          </p:cNvPicPr>
          <p:nvPr/>
        </p:nvPicPr>
        <p:blipFill>
          <a:blip r:embed="rId3"/>
          <a:srcRect l="26562" r="25625"/>
          <a:stretch>
            <a:fillRect/>
          </a:stretch>
        </p:blipFill>
        <p:spPr>
          <a:xfrm>
            <a:off x="5072066" y="1285860"/>
            <a:ext cx="3309952" cy="446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042988" y="476250"/>
            <a:ext cx="5891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Definitioner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9556E-7 L -0.44045 -0.0025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uiExpand="1" build="p"/>
      <p:bldP spid="7" grpId="0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Lovgivning omkring </a:t>
            </a:r>
            <a:r>
              <a:rPr lang="da-DK" dirty="0" err="1" smtClean="0"/>
              <a:t>anthelmintika</a:t>
            </a:r>
            <a:r>
              <a:rPr lang="da-DK" dirty="0" smtClean="0"/>
              <a:t> i Danmark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Lov nr. 1043 af 23/12-1998 om ændring af lov om lægemidler</a:t>
            </a:r>
          </a:p>
          <a:p>
            <a:pPr>
              <a:buFont typeface="Arial" pitchFamily="34" charset="0"/>
              <a:buChar char="•"/>
            </a:pPr>
            <a:r>
              <a:rPr lang="da-DK" dirty="0" err="1" smtClean="0"/>
              <a:t>Anthelmintika</a:t>
            </a:r>
            <a:r>
              <a:rPr lang="da-DK" dirty="0" smtClean="0"/>
              <a:t> er receptpligtigt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Kan kun udskrives efter en diagnose stillet at en dyrlæge</a:t>
            </a:r>
          </a:p>
          <a:p>
            <a:pPr lvl="1">
              <a:buFont typeface="Arial" pitchFamily="34" charset="0"/>
              <a:buChar char="•"/>
            </a:pP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Ligeledes receptpligtigt i Sverige og Holland efter ændring af Europæisk lovgivning i 2006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Flere lande forventes at indføre samme lovgivning</a:t>
            </a:r>
          </a:p>
        </p:txBody>
      </p:sp>
      <p:sp>
        <p:nvSpPr>
          <p:cNvPr id="4" name="Rektangel 3"/>
          <p:cNvSpPr/>
          <p:nvPr/>
        </p:nvSpPr>
        <p:spPr>
          <a:xfrm rot="21107478">
            <a:off x="3337288" y="3200587"/>
            <a:ext cx="20092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Top">
                <a:rot lat="19699079" lon="3706905" rev="17489824"/>
              </a:camera>
              <a:lightRig rig="soft" dir="t">
                <a:rot lat="0" lon="0" rev="10800000"/>
              </a:lightRig>
            </a:scene3d>
            <a:sp3d z="25400" extrusionH="88900" prstMaterial="dkEdge">
              <a:bevelT w="5080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8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tx2">
                      <a:alpha val="40000"/>
                    </a:schemeClr>
                  </a:glow>
                  <a:outerShdw blurRad="50800" dist="38100" dir="15000000" sx="104000" sy="104000" algn="tr" rotWithShape="0">
                    <a:prstClr val="black">
                      <a:alpha val="40000"/>
                    </a:prstClr>
                  </a:outerShdw>
                </a:effectLst>
              </a:rPr>
              <a:t>§</a:t>
            </a:r>
            <a:endParaRPr lang="da-DK" sz="18000" b="1" spc="150" dirty="0">
              <a:ln w="11430"/>
              <a:solidFill>
                <a:srgbClr val="F8F8F8"/>
              </a:solidFill>
              <a:effectLst>
                <a:glow rad="63500">
                  <a:schemeClr val="tx2">
                    <a:alpha val="40000"/>
                  </a:schemeClr>
                </a:glow>
                <a:outerShdw blurRad="50800" dist="38100" dir="15000000" sx="104000" sy="104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 err="1" smtClean="0"/>
              <a:t>Strongylider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i="1" dirty="0" err="1" smtClean="0"/>
              <a:t>Parascaris</a:t>
            </a:r>
            <a:r>
              <a:rPr lang="da-DK" i="1" dirty="0" smtClean="0"/>
              <a:t> </a:t>
            </a:r>
            <a:r>
              <a:rPr lang="da-DK" i="1" dirty="0" err="1" smtClean="0"/>
              <a:t>equorum</a:t>
            </a:r>
            <a:endParaRPr lang="da-DK" i="1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5891212" cy="576263"/>
          </a:xfrm>
        </p:spPr>
        <p:txBody>
          <a:bodyPr/>
          <a:lstStyle/>
          <a:p>
            <a:r>
              <a:rPr lang="da-DK" dirty="0" smtClean="0"/>
              <a:t>Hestens almindeligste </a:t>
            </a:r>
            <a:r>
              <a:rPr lang="da-DK" dirty="0" err="1" smtClean="0"/>
              <a:t>nematoder</a:t>
            </a:r>
            <a:endParaRPr lang="da-DK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4686304" cy="32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4041775" cy="282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Ivermectin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 err="1" smtClean="0"/>
              <a:t>Avermectin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Mest anvendte </a:t>
            </a:r>
            <a:r>
              <a:rPr lang="da-DK" dirty="0" err="1" smtClean="0"/>
              <a:t>anthelmintikum</a:t>
            </a:r>
            <a:r>
              <a:rPr lang="da-DK" dirty="0" smtClean="0"/>
              <a:t> i Danmark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Bredspektret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Sikkert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Fedtopløseligt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80065">
            <a:off x="4512535" y="3321076"/>
            <a:ext cx="3324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boks 4"/>
          <p:cNvSpPr txBox="1"/>
          <p:nvPr/>
        </p:nvSpPr>
        <p:spPr>
          <a:xfrm>
            <a:off x="7715273" y="3000373"/>
            <a:ext cx="307777" cy="2930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800" dirty="0" smtClean="0"/>
              <a:t>www.3dchem.com/imagesofmolecules/Ivermectin.jpg</a:t>
            </a:r>
            <a:endParaRPr lang="da-D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_dk">
  <a:themeElements>
    <a:clrScheme name="life_dk 1">
      <a:dk1>
        <a:srgbClr val="6E6E6E"/>
      </a:dk1>
      <a:lt1>
        <a:srgbClr val="FFFFFF"/>
      </a:lt1>
      <a:dk2>
        <a:srgbClr val="541800"/>
      </a:dk2>
      <a:lt2>
        <a:srgbClr val="6E6E6E"/>
      </a:lt2>
      <a:accent1>
        <a:srgbClr val="862600"/>
      </a:accent1>
      <a:accent2>
        <a:srgbClr val="A42F00"/>
      </a:accent2>
      <a:accent3>
        <a:srgbClr val="FFFFFF"/>
      </a:accent3>
      <a:accent4>
        <a:srgbClr val="5D5D5D"/>
      </a:accent4>
      <a:accent5>
        <a:srgbClr val="C3ACAA"/>
      </a:accent5>
      <a:accent6>
        <a:srgbClr val="942A00"/>
      </a:accent6>
      <a:hlink>
        <a:srgbClr val="D63D00"/>
      </a:hlink>
      <a:folHlink>
        <a:srgbClr val="FF6D33"/>
      </a:folHlink>
    </a:clrScheme>
    <a:fontScheme name="life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fe_dk 1">
        <a:dk1>
          <a:srgbClr val="6E6E6E"/>
        </a:dk1>
        <a:lt1>
          <a:srgbClr val="FFFFFF"/>
        </a:lt1>
        <a:dk2>
          <a:srgbClr val="541800"/>
        </a:dk2>
        <a:lt2>
          <a:srgbClr val="6E6E6E"/>
        </a:lt2>
        <a:accent1>
          <a:srgbClr val="862600"/>
        </a:accent1>
        <a:accent2>
          <a:srgbClr val="A42F00"/>
        </a:accent2>
        <a:accent3>
          <a:srgbClr val="FFFFFF"/>
        </a:accent3>
        <a:accent4>
          <a:srgbClr val="5D5D5D"/>
        </a:accent4>
        <a:accent5>
          <a:srgbClr val="C3ACAA"/>
        </a:accent5>
        <a:accent6>
          <a:srgbClr val="942A00"/>
        </a:accent6>
        <a:hlink>
          <a:srgbClr val="D63D00"/>
        </a:hlink>
        <a:folHlink>
          <a:srgbClr val="FF6D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8612</TotalTime>
  <Words>2970</Words>
  <Application>Microsoft PowerPoint</Application>
  <PresentationFormat>Skærmshow (4:3)</PresentationFormat>
  <Paragraphs>703</Paragraphs>
  <Slides>31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3" baseType="lpstr">
      <vt:lpstr>life_dk</vt:lpstr>
      <vt:lpstr>Equation</vt:lpstr>
      <vt:lpstr>Ivermectins effekt mod hestens nematoder under danske forhold</vt:lpstr>
      <vt:lpstr>Disposition for den næste halve time</vt:lpstr>
      <vt:lpstr>Baggrunden for studiet</vt:lpstr>
      <vt:lpstr>Formål</vt:lpstr>
      <vt:lpstr>Introduktion</vt:lpstr>
      <vt:lpstr>Dias nummer 6</vt:lpstr>
      <vt:lpstr>Lovgivning omkring anthelmintika i Danmark</vt:lpstr>
      <vt:lpstr>Hestens almindeligste nematoder</vt:lpstr>
      <vt:lpstr>Ivermectin</vt:lpstr>
      <vt:lpstr>Materialer og Metoder </vt:lpstr>
      <vt:lpstr>Opbygningen af undersøgelserne</vt:lpstr>
      <vt:lpstr>Resistensundersøgelse</vt:lpstr>
      <vt:lpstr>ERP undersøgelse</vt:lpstr>
      <vt:lpstr>Resultater af undersøgelserne</vt:lpstr>
      <vt:lpstr>Effekt af ivermectin mod henholdsvis Parascaris equorum og strongylider</vt:lpstr>
      <vt:lpstr>Effekt mod P. equorum</vt:lpstr>
      <vt:lpstr>Effekt over tid på besætningsniveau</vt:lpstr>
      <vt:lpstr>Sammenligning med ubehandlede heste</vt:lpstr>
      <vt:lpstr>Afledte resultater fra de statistiske analyser Betydningen af præcis dosering</vt:lpstr>
      <vt:lpstr>Afledte resultater fra de statistiske analyser Betydningen af infektionspresset i besætningen</vt:lpstr>
      <vt:lpstr>Diskussion</vt:lpstr>
      <vt:lpstr>Betydning af dansk strategi</vt:lpstr>
      <vt:lpstr>Betydning af korrekt dosering</vt:lpstr>
      <vt:lpstr>Betydning af infektionspresset i besætningen</vt:lpstr>
      <vt:lpstr>Konklusion</vt:lpstr>
      <vt:lpstr>Konklusioner på specialet</vt:lpstr>
      <vt:lpstr>Perspektivering</vt:lpstr>
      <vt:lpstr>Anbefalinger for fremtidens forskning</vt:lpstr>
      <vt:lpstr>Anbefalinger til dyrlæger og hesteejere</vt:lpstr>
      <vt:lpstr>Tak for hjælp og støtte undervejs til </vt:lpstr>
      <vt:lpstr>Tak fordi I kom og tak for opmærksomheden</vt:lpstr>
    </vt:vector>
  </TitlesOfParts>
  <Company>Københavns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MeLLa</cp:lastModifiedBy>
  <cp:revision>421</cp:revision>
  <dcterms:created xsi:type="dcterms:W3CDTF">2005-11-10T15:02:29Z</dcterms:created>
  <dcterms:modified xsi:type="dcterms:W3CDTF">2009-03-13T11:28:35Z</dcterms:modified>
</cp:coreProperties>
</file>